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4"/>
  </p:notesMasterIdLst>
  <p:sldIdLst>
    <p:sldId id="256" r:id="rId2"/>
    <p:sldId id="336" r:id="rId3"/>
    <p:sldId id="259" r:id="rId4"/>
    <p:sldId id="258" r:id="rId5"/>
    <p:sldId id="264" r:id="rId6"/>
    <p:sldId id="369" r:id="rId7"/>
    <p:sldId id="370" r:id="rId8"/>
    <p:sldId id="371" r:id="rId9"/>
    <p:sldId id="372" r:id="rId10"/>
    <p:sldId id="373" r:id="rId11"/>
    <p:sldId id="374" r:id="rId12"/>
    <p:sldId id="375" r:id="rId13"/>
    <p:sldId id="376" r:id="rId14"/>
    <p:sldId id="377" r:id="rId15"/>
    <p:sldId id="378"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79" r:id="rId31"/>
    <p:sldId id="394" r:id="rId32"/>
    <p:sldId id="396" r:id="rId33"/>
    <p:sldId id="397" r:id="rId34"/>
    <p:sldId id="398" r:id="rId35"/>
    <p:sldId id="399"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4" r:id="rId49"/>
    <p:sldId id="415" r:id="rId50"/>
    <p:sldId id="416" r:id="rId51"/>
    <p:sldId id="417" r:id="rId52"/>
    <p:sldId id="323" r:id="rId53"/>
  </p:sldIdLst>
  <p:sldSz cx="12192000" cy="6858000"/>
  <p:notesSz cx="6858000" cy="9144000"/>
  <p:embeddedFontLst>
    <p:embeddedFont>
      <p:font typeface="Britannic Bold" panose="020B0903060703020204" pitchFamily="34" charset="0"/>
      <p:regular r:id="rId55"/>
    </p:embeddedFont>
    <p:embeddedFont>
      <p:font typeface="Malgun Gothic" panose="020B0503020000020004" pitchFamily="34" charset="-127"/>
      <p:regular r:id="rId56"/>
    </p:embeddedFont>
    <p:embeddedFont>
      <p:font typeface="微软雅黑" panose="020B0503020204020204" pitchFamily="34" charset="-122"/>
      <p:regular r:id="rId57"/>
      <p:bold r:id="rId58"/>
    </p:embeddedFont>
    <p:embeddedFont>
      <p:font typeface="Arial Unicode MS" panose="020B0604020202020204" pitchFamily="34" charset="-122"/>
      <p:regular r:id="rId59"/>
    </p:embeddedFont>
    <p:embeddedFont>
      <p:font typeface="KaiTi" panose="02010609060101010101" pitchFamily="49" charset="-122"/>
      <p:regular r:id="rId6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4" pos="7378" userDrawn="1">
          <p15:clr>
            <a:srgbClr val="A4A3A4"/>
          </p15:clr>
        </p15:guide>
        <p15:guide id="5" pos="642" userDrawn="1">
          <p15:clr>
            <a:srgbClr val="A4A3A4"/>
          </p15:clr>
        </p15:guide>
        <p15:guide id="6" orient="horz" pos="3770" userDrawn="1">
          <p15:clr>
            <a:srgbClr val="A4A3A4"/>
          </p15:clr>
        </p15:guide>
        <p15:guide id="7" pos="71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FF"/>
    <a:srgbClr val="7BB552"/>
    <a:srgbClr val="00A9F3"/>
    <a:srgbClr val="FF554B"/>
    <a:srgbClr val="546E7A"/>
    <a:srgbClr val="85D7F3"/>
    <a:srgbClr val="7A3C3C"/>
    <a:srgbClr val="78AF50"/>
    <a:srgbClr val="E5782E"/>
    <a:srgbClr val="6A3A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3" autoAdjust="0"/>
    <p:restoredTop sz="93022"/>
  </p:normalViewPr>
  <p:slideViewPr>
    <p:cSldViewPr snapToGrid="0" showGuides="1">
      <p:cViewPr varScale="1">
        <p:scale>
          <a:sx n="65" d="100"/>
          <a:sy n="65" d="100"/>
        </p:scale>
        <p:origin x="48" y="276"/>
      </p:cViewPr>
      <p:guideLst>
        <p:guide orient="horz" pos="2228"/>
        <p:guide pos="7378"/>
        <p:guide pos="642"/>
        <p:guide orient="horz" pos="3770"/>
        <p:guide pos="71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93E30-4960-415D-B04E-D6EBE4AED462}" type="datetimeFigureOut">
              <a:rPr lang="zh-CN" altLang="en-US" smtClean="0"/>
              <a:t>2018/10/20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1E139-A7E1-44AC-99A9-DB24E6D412F5}" type="slidenum">
              <a:rPr lang="zh-CN" altLang="en-US" smtClean="0"/>
              <a:t>‹#›</a:t>
            </a:fld>
            <a:endParaRPr lang="zh-CN" altLang="en-US"/>
          </a:p>
        </p:txBody>
      </p:sp>
    </p:spTree>
    <p:extLst>
      <p:ext uri="{BB962C8B-B14F-4D97-AF65-F5344CB8AC3E}">
        <p14:creationId xmlns:p14="http://schemas.microsoft.com/office/powerpoint/2010/main" val="2608890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xmlns=""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xmlns=""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Tree>
    <p:extLst>
      <p:ext uri="{BB962C8B-B14F-4D97-AF65-F5344CB8AC3E}">
        <p14:creationId xmlns:p14="http://schemas.microsoft.com/office/powerpoint/2010/main" val="160388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40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5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9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xmlns=""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xmlns=""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grpSp>
        <p:nvGrpSpPr>
          <p:cNvPr id="5" name="组合 4">
            <a:extLst>
              <a:ext uri="{FF2B5EF4-FFF2-40B4-BE49-F238E27FC236}">
                <a16:creationId xmlns:a16="http://schemas.microsoft.com/office/drawing/2014/main" xmlns="" id="{37AD4482-1C13-40ED-BF28-B1DBCA11DE9B}"/>
              </a:ext>
            </a:extLst>
          </p:cNvPr>
          <p:cNvGrpSpPr/>
          <p:nvPr userDrawn="1"/>
        </p:nvGrpSpPr>
        <p:grpSpPr>
          <a:xfrm>
            <a:off x="10817779" y="6614190"/>
            <a:ext cx="785563" cy="246985"/>
            <a:chOff x="10089202" y="5934072"/>
            <a:chExt cx="1541440" cy="484636"/>
          </a:xfrm>
        </p:grpSpPr>
        <p:sp>
          <p:nvSpPr>
            <p:cNvPr id="6" name="矩形 5">
              <a:extLst>
                <a:ext uri="{FF2B5EF4-FFF2-40B4-BE49-F238E27FC236}">
                  <a16:creationId xmlns:a16="http://schemas.microsoft.com/office/drawing/2014/main" xmlns="" id="{7D76051E-43D1-4259-83DD-51B5E43537F3}"/>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81B7F237-1D0D-44A3-92FD-402585640E20}"/>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4511E0BB-A703-4F5C-B074-4E30A8F5DADC}"/>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
            <a:extLst>
              <a:ext uri="{FF2B5EF4-FFF2-40B4-BE49-F238E27FC236}">
                <a16:creationId xmlns:a16="http://schemas.microsoft.com/office/drawing/2014/main" xmlns="" id="{C660F40A-8B96-407F-802E-430CA3A8C979}"/>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2445294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36CCEDCD-C5EE-471A-BF49-146D1413FC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1" name="矩形 10">
            <a:extLst>
              <a:ext uri="{FF2B5EF4-FFF2-40B4-BE49-F238E27FC236}">
                <a16:creationId xmlns:a16="http://schemas.microsoft.com/office/drawing/2014/main" xmlns="" id="{B353B932-CB87-4828-91F2-46E063745B6E}"/>
              </a:ext>
            </a:extLst>
          </p:cNvPr>
          <p:cNvSpPr/>
          <p:nvPr userDrawn="1"/>
        </p:nvSpPr>
        <p:spPr>
          <a:xfrm>
            <a:off x="0" y="203199"/>
            <a:ext cx="12192000" cy="794328"/>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xmlns="" id="{133C51A8-8635-45D6-A347-343F23D0A611}"/>
              </a:ext>
            </a:extLst>
          </p:cNvPr>
          <p:cNvGrpSpPr/>
          <p:nvPr userDrawn="1"/>
        </p:nvGrpSpPr>
        <p:grpSpPr>
          <a:xfrm>
            <a:off x="10817779" y="6614190"/>
            <a:ext cx="785563" cy="246985"/>
            <a:chOff x="10089202" y="5934072"/>
            <a:chExt cx="1541440" cy="484636"/>
          </a:xfrm>
        </p:grpSpPr>
        <p:sp>
          <p:nvSpPr>
            <p:cNvPr id="5" name="矩形 4">
              <a:extLst>
                <a:ext uri="{FF2B5EF4-FFF2-40B4-BE49-F238E27FC236}">
                  <a16:creationId xmlns:a16="http://schemas.microsoft.com/office/drawing/2014/main" xmlns="" id="{C84D39DD-97B3-4AF0-9B6F-06C5A0139734}"/>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D0D0C1E9-BFF1-43E5-9236-81DF8B1D8A76}"/>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B8AEEC6A-B0B3-452A-90AB-6D44E3AA76CE}"/>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1">
            <a:extLst>
              <a:ext uri="{FF2B5EF4-FFF2-40B4-BE49-F238E27FC236}">
                <a16:creationId xmlns:a16="http://schemas.microsoft.com/office/drawing/2014/main" xmlns="" id="{705B942A-C007-4F5A-B4B7-0E16E6A56613}"/>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3931303234"/>
      </p:ext>
    </p:extLst>
  </p:cSld>
  <p:clrMapOvr>
    <a:masterClrMapping/>
  </p:clrMapOvr>
  <p:extLst mod="1">
    <p:ext uri="{DCECCB84-F9BA-43D5-87BE-67443E8EF086}">
      <p15:sldGuideLst xmlns:p15="http://schemas.microsoft.com/office/powerpoint/2012/main">
        <p15:guide id="1" pos="3840" userDrawn="1">
          <p15:clr>
            <a:srgbClr val="FBAE40"/>
          </p15:clr>
        </p15:guide>
        <p15:guide id="2" pos="325" userDrawn="1">
          <p15:clr>
            <a:srgbClr val="FBAE40"/>
          </p15:clr>
        </p15:guide>
        <p15:guide id="3" orient="horz" pos="504" userDrawn="1">
          <p15:clr>
            <a:srgbClr val="FBAE40"/>
          </p15:clr>
        </p15:guide>
        <p15:guide id="4" orient="horz" pos="25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6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262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90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159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7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6C44611-4148-4830-913E-24B7C0EF3835}"/>
              </a:ext>
            </a:extLst>
          </p:cNvPr>
          <p:cNvGrpSpPr/>
          <p:nvPr userDrawn="1"/>
        </p:nvGrpSpPr>
        <p:grpSpPr>
          <a:xfrm>
            <a:off x="10817779" y="6614190"/>
            <a:ext cx="785563" cy="246985"/>
            <a:chOff x="10089202" y="5934072"/>
            <a:chExt cx="1541440" cy="484636"/>
          </a:xfrm>
        </p:grpSpPr>
        <p:sp>
          <p:nvSpPr>
            <p:cNvPr id="3" name="矩形 2">
              <a:extLst>
                <a:ext uri="{FF2B5EF4-FFF2-40B4-BE49-F238E27FC236}">
                  <a16:creationId xmlns:a16="http://schemas.microsoft.com/office/drawing/2014/main" xmlns="" id="{35D0E0AB-284E-4813-B7FC-B4C0DD4BA1D9}"/>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B9A8107A-C32E-4C31-B394-FBAAB7B49209}"/>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BD906CF2-3C2B-4E19-9FCA-6BA8A96C471D}"/>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1">
            <a:extLst>
              <a:ext uri="{FF2B5EF4-FFF2-40B4-BE49-F238E27FC236}">
                <a16:creationId xmlns:a16="http://schemas.microsoft.com/office/drawing/2014/main" xmlns="" id="{0A7CD1D7-2172-466A-843A-2D53A5532270}"/>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191794636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57CDD901-3051-4DC8-9F43-4036819C9278}"/>
              </a:ext>
            </a:extLst>
          </p:cNvPr>
          <p:cNvSpPr/>
          <p:nvPr/>
        </p:nvSpPr>
        <p:spPr>
          <a:xfrm>
            <a:off x="0" y="1980293"/>
            <a:ext cx="12191999" cy="21122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C9E5DDA7-1EF8-4BBA-9F69-884932B8D319}"/>
              </a:ext>
            </a:extLst>
          </p:cNvPr>
          <p:cNvSpPr/>
          <p:nvPr/>
        </p:nvSpPr>
        <p:spPr>
          <a:xfrm>
            <a:off x="720140" y="2129407"/>
            <a:ext cx="10757485" cy="1808618"/>
          </a:xfrm>
          <a:prstGeom prst="rect">
            <a:avLst/>
          </a:prstGeom>
          <a:solidFill>
            <a:srgbClr val="00A9F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52FF32B2-EC66-4778-A1CB-C91AF086FEE4}"/>
              </a:ext>
            </a:extLst>
          </p:cNvPr>
          <p:cNvSpPr/>
          <p:nvPr/>
        </p:nvSpPr>
        <p:spPr>
          <a:xfrm>
            <a:off x="1197602" y="2469132"/>
            <a:ext cx="9998251" cy="1107996"/>
          </a:xfrm>
          <a:prstGeom prst="rect">
            <a:avLst/>
          </a:prstGeom>
        </p:spPr>
        <p:txBody>
          <a:bodyPr wrap="none">
            <a:spAutoFit/>
          </a:bodyPr>
          <a:lstStyle/>
          <a:p>
            <a:pPr algn="ctr"/>
            <a:r>
              <a:rPr lang="zh-CN" altLang="en-US" sz="6600" b="1" dirty="0" smtClean="0">
                <a:solidFill>
                  <a:schemeClr val="bg1"/>
                </a:solidFill>
                <a:effectLst>
                  <a:outerShdw blurRad="38100" dist="38100" dir="2700000" algn="tl">
                    <a:srgbClr val="000000">
                      <a:alpha val="43137"/>
                    </a:srgbClr>
                  </a:outerShdw>
                </a:effectLst>
              </a:rPr>
              <a:t>第</a:t>
            </a:r>
            <a:r>
              <a:rPr lang="zh-CN" altLang="en-US" sz="6600" b="1" dirty="0">
                <a:solidFill>
                  <a:schemeClr val="bg1"/>
                </a:solidFill>
                <a:effectLst>
                  <a:outerShdw blurRad="38100" dist="38100" dir="2700000" algn="tl">
                    <a:srgbClr val="000000">
                      <a:alpha val="43137"/>
                    </a:srgbClr>
                  </a:outerShdw>
                </a:effectLst>
              </a:rPr>
              <a:t>五</a:t>
            </a:r>
            <a:r>
              <a:rPr lang="zh-CN" altLang="en-US" sz="6600" b="1" dirty="0" smtClean="0">
                <a:solidFill>
                  <a:schemeClr val="bg1"/>
                </a:solidFill>
                <a:effectLst>
                  <a:outerShdw blurRad="38100" dist="38100" dir="2700000" algn="tl">
                    <a:srgbClr val="000000">
                      <a:alpha val="43137"/>
                    </a:srgbClr>
                  </a:outerShdw>
                </a:effectLst>
              </a:rPr>
              <a:t>章  国民经济动态统计</a:t>
            </a:r>
            <a:endParaRPr lang="zh-CN" altLang="en-US" sz="6600" b="1" dirty="0">
              <a:solidFill>
                <a:schemeClr val="bg1"/>
              </a:solidFill>
              <a:effectLst>
                <a:outerShdw blurRad="38100" dist="38100" dir="2700000" algn="tl">
                  <a:srgbClr val="000000">
                    <a:alpha val="43137"/>
                  </a:srgbClr>
                </a:outerShdw>
              </a:effectLst>
            </a:endParaRPr>
          </a:p>
        </p:txBody>
      </p:sp>
      <p:sp>
        <p:nvSpPr>
          <p:cNvPr id="12" name="矩形 11">
            <a:extLst>
              <a:ext uri="{FF2B5EF4-FFF2-40B4-BE49-F238E27FC236}">
                <a16:creationId xmlns:a16="http://schemas.microsoft.com/office/drawing/2014/main" xmlns="" id="{174ACEBF-3FCF-4B03-8119-7D41C4E60CE5}"/>
              </a:ext>
            </a:extLst>
          </p:cNvPr>
          <p:cNvSpPr/>
          <p:nvPr/>
        </p:nvSpPr>
        <p:spPr>
          <a:xfrm>
            <a:off x="720140" y="4020569"/>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D0D7A2CB-C0FF-4E7B-9099-5C84DE9DD5CE}"/>
              </a:ext>
            </a:extLst>
          </p:cNvPr>
          <p:cNvSpPr/>
          <p:nvPr/>
        </p:nvSpPr>
        <p:spPr>
          <a:xfrm>
            <a:off x="717257" y="1980293"/>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039B2244-9772-F54B-BF30-7217E4D9A45F}"/>
              </a:ext>
            </a:extLst>
          </p:cNvPr>
          <p:cNvSpPr txBox="1"/>
          <p:nvPr/>
        </p:nvSpPr>
        <p:spPr>
          <a:xfrm>
            <a:off x="4863877" y="4241683"/>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643248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7608173" cy="553998"/>
          </a:xfrm>
          <a:prstGeom prst="rect">
            <a:avLst/>
          </a:prstGeom>
        </p:spPr>
        <p:txBody>
          <a:bodyPr wrap="none">
            <a:spAutoFit/>
          </a:bodyPr>
          <a:lstStyle/>
          <a:p>
            <a:r>
              <a:rPr lang="zh-CN" altLang="en-US" sz="3000" b="1" dirty="0">
                <a:solidFill>
                  <a:schemeClr val="bg1"/>
                </a:solidFill>
              </a:rPr>
              <a:t> 三、我国目前常见宏观价格指数的编制实践</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xmlns="" id="{615DE961-135E-4740-8998-8805E9D8D813}"/>
              </a:ext>
            </a:extLst>
          </p:cNvPr>
          <p:cNvSpPr>
            <a:spLocks noGrp="1"/>
          </p:cNvSpPr>
          <p:nvPr>
            <p:ph type="sldNum" sz="quarter" idx="4"/>
          </p:nvPr>
        </p:nvSpPr>
        <p:spPr/>
        <p:txBody>
          <a:bodyPr/>
          <a:lstStyle/>
          <a:p>
            <a:fld id="{089E6A1B-787B-48C2-89E0-46ED219FD4E0}" type="slidenum">
              <a:rPr lang="zh-CN" altLang="en-US" smtClean="0"/>
              <a:pPr/>
              <a:t>10</a:t>
            </a:fld>
            <a:endParaRPr lang="zh-CN" altLang="en-US" dirty="0"/>
          </a:p>
        </p:txBody>
      </p:sp>
      <p:sp>
        <p:nvSpPr>
          <p:cNvPr id="16" name="矩形 15">
            <a:extLst>
              <a:ext uri="{FF2B5EF4-FFF2-40B4-BE49-F238E27FC236}">
                <a16:creationId xmlns:a16="http://schemas.microsoft.com/office/drawing/2014/main" xmlns="" id="{1C537AD4-3596-A446-BFB2-4E1A389E6F0A}"/>
              </a:ext>
            </a:extLst>
          </p:cNvPr>
          <p:cNvSpPr/>
          <p:nvPr/>
        </p:nvSpPr>
        <p:spPr>
          <a:xfrm>
            <a:off x="7994074" y="6554651"/>
            <a:ext cx="2802740"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sp>
        <p:nvSpPr>
          <p:cNvPr id="17" name="矩形 16">
            <a:extLst>
              <a:ext uri="{FF2B5EF4-FFF2-40B4-BE49-F238E27FC236}">
                <a16:creationId xmlns:a16="http://schemas.microsoft.com/office/drawing/2014/main" xmlns="" id="{94760A18-BD02-6649-B8EF-D9E837D5A5D3}"/>
              </a:ext>
            </a:extLst>
          </p:cNvPr>
          <p:cNvSpPr/>
          <p:nvPr/>
        </p:nvSpPr>
        <p:spPr>
          <a:xfrm>
            <a:off x="1039791" y="1101536"/>
            <a:ext cx="8589118" cy="3046988"/>
          </a:xfrm>
          <a:prstGeom prst="rect">
            <a:avLst/>
          </a:prstGeom>
        </p:spPr>
        <p:txBody>
          <a:bodyPr wrap="square">
            <a:spAutoFit/>
          </a:bodyPr>
          <a:lstStyle/>
          <a:p>
            <a:pPr>
              <a:lnSpc>
                <a:spcPct val="200000"/>
              </a:lnSpc>
            </a:pPr>
            <a:r>
              <a:rPr lang="zh-CN" altLang="en-US" sz="2400" b="1" dirty="0" smtClean="0"/>
              <a:t>（一）</a:t>
            </a:r>
            <a:r>
              <a:rPr lang="zh-CN" altLang="en-US" sz="2400" b="1" dirty="0"/>
              <a:t>我国消费者价格指数的编制</a:t>
            </a:r>
            <a:r>
              <a:rPr lang="zh-CN" altLang="en-US" sz="2400" b="1" dirty="0" smtClean="0"/>
              <a:t>实践</a:t>
            </a:r>
            <a:endParaRPr lang="en-US" altLang="zh-CN" sz="2400" b="1" dirty="0" smtClean="0"/>
          </a:p>
          <a:p>
            <a:pPr>
              <a:lnSpc>
                <a:spcPct val="200000"/>
              </a:lnSpc>
            </a:pP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．居民消费价格指数</a:t>
            </a:r>
            <a:endParaRPr lang="en-US" altLang="zh-CN" sz="2400" dirty="0" smtClean="0"/>
          </a:p>
          <a:p>
            <a:pPr marL="457200" indent="-457200">
              <a:lnSpc>
                <a:spcPct val="200000"/>
              </a:lnSpc>
              <a:buAutoNum type="arabicDbPeriod"/>
            </a:pPr>
            <a:endParaRPr lang="zh-CN" altLang="en-US" sz="2400" dirty="0"/>
          </a:p>
          <a:p>
            <a:pPr>
              <a:lnSpc>
                <a:spcPct val="200000"/>
              </a:lnSpc>
            </a:pPr>
            <a:endParaRPr lang="zh-CN" altLang="en-US" sz="2400" dirty="0"/>
          </a:p>
        </p:txBody>
      </p:sp>
      <p:sp>
        <p:nvSpPr>
          <p:cNvPr id="18" name="矩形 17">
            <a:extLst>
              <a:ext uri="{FF2B5EF4-FFF2-40B4-BE49-F238E27FC236}">
                <a16:creationId xmlns:a16="http://schemas.microsoft.com/office/drawing/2014/main" xmlns="" id="{BEE49575-DDC8-469A-82A3-4D5B6639AC34}"/>
              </a:ext>
            </a:extLst>
          </p:cNvPr>
          <p:cNvSpPr/>
          <p:nvPr/>
        </p:nvSpPr>
        <p:spPr>
          <a:xfrm>
            <a:off x="1039791" y="2043583"/>
            <a:ext cx="4480523" cy="724899"/>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3">
            <a:extLst>
              <a:ext uri="{FF2B5EF4-FFF2-40B4-BE49-F238E27FC236}">
                <a16:creationId xmlns:a16="http://schemas.microsoft.com/office/drawing/2014/main" xmlns="" id="{0B48BAD7-F99D-D24A-AE01-69C297AD6A47}"/>
              </a:ext>
            </a:extLst>
          </p:cNvPr>
          <p:cNvSpPr/>
          <p:nvPr/>
        </p:nvSpPr>
        <p:spPr>
          <a:xfrm>
            <a:off x="1926481" y="3652698"/>
            <a:ext cx="4480523"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（１）居民消费者价格指数分类</a:t>
            </a:r>
          </a:p>
        </p:txBody>
      </p:sp>
      <p:pic>
        <p:nvPicPr>
          <p:cNvPr id="2" name="图片 1"/>
          <p:cNvPicPr>
            <a:picLocks noChangeAspect="1"/>
          </p:cNvPicPr>
          <p:nvPr/>
        </p:nvPicPr>
        <p:blipFill>
          <a:blip r:embed="rId2"/>
          <a:stretch>
            <a:fillRect/>
          </a:stretch>
        </p:blipFill>
        <p:spPr>
          <a:xfrm>
            <a:off x="6511131" y="1211839"/>
            <a:ext cx="5172075" cy="5210175"/>
          </a:xfrm>
          <a:prstGeom prst="rect">
            <a:avLst/>
          </a:prstGeom>
        </p:spPr>
      </p:pic>
    </p:spTree>
    <p:extLst>
      <p:ext uri="{BB962C8B-B14F-4D97-AF65-F5344CB8AC3E}">
        <p14:creationId xmlns:p14="http://schemas.microsoft.com/office/powerpoint/2010/main" val="1026510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7608173" cy="553998"/>
          </a:xfrm>
          <a:prstGeom prst="rect">
            <a:avLst/>
          </a:prstGeom>
        </p:spPr>
        <p:txBody>
          <a:bodyPr wrap="none">
            <a:spAutoFit/>
          </a:bodyPr>
          <a:lstStyle/>
          <a:p>
            <a:r>
              <a:rPr lang="zh-CN" altLang="en-US" sz="3000" b="1" dirty="0">
                <a:solidFill>
                  <a:schemeClr val="bg1"/>
                </a:solidFill>
              </a:rPr>
              <a:t> 三、我国目前常见宏观价格指数的编制实践</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xmlns="" id="{615DE961-135E-4740-8998-8805E9D8D813}"/>
              </a:ext>
            </a:extLst>
          </p:cNvPr>
          <p:cNvSpPr>
            <a:spLocks noGrp="1"/>
          </p:cNvSpPr>
          <p:nvPr>
            <p:ph type="sldNum" sz="quarter" idx="4"/>
          </p:nvPr>
        </p:nvSpPr>
        <p:spPr/>
        <p:txBody>
          <a:bodyPr/>
          <a:lstStyle/>
          <a:p>
            <a:fld id="{089E6A1B-787B-48C2-89E0-46ED219FD4E0}" type="slidenum">
              <a:rPr lang="zh-CN" altLang="en-US" smtClean="0"/>
              <a:pPr/>
              <a:t>11</a:t>
            </a:fld>
            <a:endParaRPr lang="zh-CN" altLang="en-US" dirty="0"/>
          </a:p>
        </p:txBody>
      </p:sp>
      <p:sp>
        <p:nvSpPr>
          <p:cNvPr id="16" name="矩形 15">
            <a:extLst>
              <a:ext uri="{FF2B5EF4-FFF2-40B4-BE49-F238E27FC236}">
                <a16:creationId xmlns:a16="http://schemas.microsoft.com/office/drawing/2014/main" xmlns="" id="{1C537AD4-3596-A446-BFB2-4E1A389E6F0A}"/>
              </a:ext>
            </a:extLst>
          </p:cNvPr>
          <p:cNvSpPr/>
          <p:nvPr/>
        </p:nvSpPr>
        <p:spPr>
          <a:xfrm>
            <a:off x="7994074" y="6554651"/>
            <a:ext cx="2802740"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sp>
        <p:nvSpPr>
          <p:cNvPr id="17" name="矩形 16">
            <a:extLst>
              <a:ext uri="{FF2B5EF4-FFF2-40B4-BE49-F238E27FC236}">
                <a16:creationId xmlns:a16="http://schemas.microsoft.com/office/drawing/2014/main" xmlns="" id="{94760A18-BD02-6649-B8EF-D9E837D5A5D3}"/>
              </a:ext>
            </a:extLst>
          </p:cNvPr>
          <p:cNvSpPr/>
          <p:nvPr/>
        </p:nvSpPr>
        <p:spPr>
          <a:xfrm>
            <a:off x="1039791" y="1101536"/>
            <a:ext cx="8589118" cy="3046988"/>
          </a:xfrm>
          <a:prstGeom prst="rect">
            <a:avLst/>
          </a:prstGeom>
        </p:spPr>
        <p:txBody>
          <a:bodyPr wrap="square">
            <a:spAutoFit/>
          </a:bodyPr>
          <a:lstStyle/>
          <a:p>
            <a:pPr>
              <a:lnSpc>
                <a:spcPct val="200000"/>
              </a:lnSpc>
            </a:pPr>
            <a:r>
              <a:rPr lang="zh-CN" altLang="en-US" sz="2400" b="1" dirty="0" smtClean="0"/>
              <a:t>（一）</a:t>
            </a:r>
            <a:r>
              <a:rPr lang="zh-CN" altLang="en-US" sz="2400" b="1" dirty="0"/>
              <a:t>我国消费者价格指数的编制</a:t>
            </a:r>
            <a:r>
              <a:rPr lang="zh-CN" altLang="en-US" sz="2400" b="1" dirty="0" smtClean="0"/>
              <a:t>实践</a:t>
            </a:r>
            <a:endParaRPr lang="en-US" altLang="zh-CN" sz="2400" b="1" dirty="0" smtClean="0"/>
          </a:p>
          <a:p>
            <a:pPr>
              <a:lnSpc>
                <a:spcPct val="200000"/>
              </a:lnSpc>
            </a:pP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．居民消费价格指数</a:t>
            </a:r>
            <a:endParaRPr lang="en-US" altLang="zh-CN" sz="2400" dirty="0" smtClean="0"/>
          </a:p>
          <a:p>
            <a:pPr marL="457200" indent="-457200">
              <a:lnSpc>
                <a:spcPct val="200000"/>
              </a:lnSpc>
              <a:buAutoNum type="arabicDbPeriod"/>
            </a:pPr>
            <a:endParaRPr lang="zh-CN" altLang="en-US" sz="2400" dirty="0"/>
          </a:p>
          <a:p>
            <a:pPr>
              <a:lnSpc>
                <a:spcPct val="200000"/>
              </a:lnSpc>
            </a:pPr>
            <a:endParaRPr lang="zh-CN" altLang="en-US" sz="2400" dirty="0"/>
          </a:p>
        </p:txBody>
      </p:sp>
      <p:sp>
        <p:nvSpPr>
          <p:cNvPr id="18" name="矩形 17">
            <a:extLst>
              <a:ext uri="{FF2B5EF4-FFF2-40B4-BE49-F238E27FC236}">
                <a16:creationId xmlns:a16="http://schemas.microsoft.com/office/drawing/2014/main" xmlns="" id="{BEE49575-DDC8-469A-82A3-4D5B6639AC34}"/>
              </a:ext>
            </a:extLst>
          </p:cNvPr>
          <p:cNvSpPr/>
          <p:nvPr/>
        </p:nvSpPr>
        <p:spPr>
          <a:xfrm>
            <a:off x="1039791" y="2013746"/>
            <a:ext cx="5228678" cy="724899"/>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4">
            <a:extLst>
              <a:ext uri="{FF2B5EF4-FFF2-40B4-BE49-F238E27FC236}">
                <a16:creationId xmlns:a16="http://schemas.microsoft.com/office/drawing/2014/main" xmlns="" id="{B3E82599-F9D2-824D-AC3F-C682B85320AB}"/>
              </a:ext>
            </a:extLst>
          </p:cNvPr>
          <p:cNvSpPr/>
          <p:nvPr/>
        </p:nvSpPr>
        <p:spPr>
          <a:xfrm>
            <a:off x="1039791" y="2962819"/>
            <a:ext cx="5228678"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（２）居民消费者价格指数的编制步骤</a:t>
            </a:r>
          </a:p>
        </p:txBody>
      </p:sp>
      <p:sp>
        <p:nvSpPr>
          <p:cNvPr id="2" name="文本框 1"/>
          <p:cNvSpPr txBox="1"/>
          <p:nvPr/>
        </p:nvSpPr>
        <p:spPr>
          <a:xfrm>
            <a:off x="1690254" y="3877156"/>
            <a:ext cx="4578215" cy="2274262"/>
          </a:xfrm>
          <a:prstGeom prst="rect">
            <a:avLst/>
          </a:prstGeom>
          <a:noFill/>
        </p:spPr>
        <p:txBody>
          <a:bodyPr wrap="square" rtlCol="0">
            <a:spAutoFit/>
          </a:bodyPr>
          <a:lstStyle/>
          <a:p>
            <a:pPr>
              <a:lnSpc>
                <a:spcPct val="150000"/>
              </a:lnSpc>
            </a:pPr>
            <a:r>
              <a:rPr lang="zh-CN" altLang="en-US" b="1" dirty="0"/>
              <a:t>第一，选择代表商品和代表规格品</a:t>
            </a:r>
          </a:p>
          <a:p>
            <a:pPr>
              <a:lnSpc>
                <a:spcPct val="150000"/>
              </a:lnSpc>
            </a:pPr>
            <a:r>
              <a:rPr lang="zh-CN" altLang="en-US" b="1" dirty="0"/>
              <a:t>第二，选择调查市县和调查点</a:t>
            </a:r>
          </a:p>
          <a:p>
            <a:pPr>
              <a:lnSpc>
                <a:spcPct val="150000"/>
              </a:lnSpc>
            </a:pPr>
            <a:r>
              <a:rPr lang="zh-CN" altLang="en-US" b="1" dirty="0"/>
              <a:t>第三，价格的调查与计算</a:t>
            </a:r>
          </a:p>
          <a:p>
            <a:pPr>
              <a:lnSpc>
                <a:spcPct val="150000"/>
              </a:lnSpc>
            </a:pPr>
            <a:r>
              <a:rPr lang="zh-CN" altLang="en-US" b="1" dirty="0"/>
              <a:t>第四，确定</a:t>
            </a:r>
            <a:r>
              <a:rPr lang="zh-CN" altLang="en-US" sz="2000" b="1" dirty="0"/>
              <a:t>权重</a:t>
            </a:r>
          </a:p>
          <a:p>
            <a:pPr>
              <a:lnSpc>
                <a:spcPct val="150000"/>
              </a:lnSpc>
            </a:pPr>
            <a:r>
              <a:rPr lang="zh-CN" altLang="en-US" b="1" dirty="0"/>
              <a:t>第五，价格指数的计算</a:t>
            </a:r>
          </a:p>
        </p:txBody>
      </p:sp>
      <p:pic>
        <p:nvPicPr>
          <p:cNvPr id="11" name="图片 10">
            <a:extLst>
              <a:ext uri="{FF2B5EF4-FFF2-40B4-BE49-F238E27FC236}">
                <a16:creationId xmlns:a16="http://schemas.microsoft.com/office/drawing/2014/main" xmlns="" id="{1C1CFEB3-B6AE-4BF2-BFC5-319DDE3D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663" y="1788827"/>
            <a:ext cx="5197561" cy="41766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3304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7608173" cy="553998"/>
          </a:xfrm>
          <a:prstGeom prst="rect">
            <a:avLst/>
          </a:prstGeom>
        </p:spPr>
        <p:txBody>
          <a:bodyPr wrap="none">
            <a:spAutoFit/>
          </a:bodyPr>
          <a:lstStyle/>
          <a:p>
            <a:r>
              <a:rPr lang="zh-CN" altLang="en-US" sz="3000" b="1" dirty="0">
                <a:solidFill>
                  <a:schemeClr val="bg1"/>
                </a:solidFill>
              </a:rPr>
              <a:t> 三、我国目前常见宏观价格指数的编制实践</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xmlns="" id="{615DE961-135E-4740-8998-8805E9D8D813}"/>
              </a:ext>
            </a:extLst>
          </p:cNvPr>
          <p:cNvSpPr>
            <a:spLocks noGrp="1"/>
          </p:cNvSpPr>
          <p:nvPr>
            <p:ph type="sldNum" sz="quarter" idx="4"/>
          </p:nvPr>
        </p:nvSpPr>
        <p:spPr/>
        <p:txBody>
          <a:bodyPr/>
          <a:lstStyle/>
          <a:p>
            <a:fld id="{089E6A1B-787B-48C2-89E0-46ED219FD4E0}" type="slidenum">
              <a:rPr lang="zh-CN" altLang="en-US" smtClean="0"/>
              <a:pPr/>
              <a:t>12</a:t>
            </a:fld>
            <a:endParaRPr lang="zh-CN" altLang="en-US" dirty="0"/>
          </a:p>
        </p:txBody>
      </p:sp>
      <p:sp>
        <p:nvSpPr>
          <p:cNvPr id="16" name="矩形 15">
            <a:extLst>
              <a:ext uri="{FF2B5EF4-FFF2-40B4-BE49-F238E27FC236}">
                <a16:creationId xmlns:a16="http://schemas.microsoft.com/office/drawing/2014/main" xmlns="" id="{1C537AD4-3596-A446-BFB2-4E1A389E6F0A}"/>
              </a:ext>
            </a:extLst>
          </p:cNvPr>
          <p:cNvSpPr/>
          <p:nvPr/>
        </p:nvSpPr>
        <p:spPr>
          <a:xfrm>
            <a:off x="7994074" y="6554651"/>
            <a:ext cx="2802740"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sp>
        <p:nvSpPr>
          <p:cNvPr id="17" name="矩形 16">
            <a:extLst>
              <a:ext uri="{FF2B5EF4-FFF2-40B4-BE49-F238E27FC236}">
                <a16:creationId xmlns:a16="http://schemas.microsoft.com/office/drawing/2014/main" xmlns="" id="{94760A18-BD02-6649-B8EF-D9E837D5A5D3}"/>
              </a:ext>
            </a:extLst>
          </p:cNvPr>
          <p:cNvSpPr/>
          <p:nvPr/>
        </p:nvSpPr>
        <p:spPr>
          <a:xfrm>
            <a:off x="1039791" y="1101536"/>
            <a:ext cx="8589118" cy="3046988"/>
          </a:xfrm>
          <a:prstGeom prst="rect">
            <a:avLst/>
          </a:prstGeom>
        </p:spPr>
        <p:txBody>
          <a:bodyPr wrap="square">
            <a:spAutoFit/>
          </a:bodyPr>
          <a:lstStyle/>
          <a:p>
            <a:pPr>
              <a:lnSpc>
                <a:spcPct val="200000"/>
              </a:lnSpc>
            </a:pPr>
            <a:r>
              <a:rPr lang="zh-CN" altLang="en-US" sz="2400" b="1" dirty="0" smtClean="0"/>
              <a:t>（一）</a:t>
            </a:r>
            <a:r>
              <a:rPr lang="zh-CN" altLang="en-US" sz="2400" b="1" dirty="0"/>
              <a:t>我国消费者价格指数的编制</a:t>
            </a:r>
            <a:r>
              <a:rPr lang="zh-CN" altLang="en-US" sz="2400" b="1" dirty="0" smtClean="0"/>
              <a:t>实践</a:t>
            </a:r>
            <a:endParaRPr lang="en-US" altLang="zh-CN" sz="2400" b="1" dirty="0" smtClean="0"/>
          </a:p>
          <a:p>
            <a:pPr>
              <a:lnSpc>
                <a:spcPct val="200000"/>
              </a:lnSpc>
            </a:pPr>
            <a:r>
              <a:rPr lang="en-US" altLang="zh-CN" sz="2400" b="1" dirty="0" smtClean="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．商品零售价格指数</a:t>
            </a:r>
            <a:endParaRPr lang="en-US" altLang="zh-CN" sz="2400" dirty="0" smtClean="0"/>
          </a:p>
          <a:p>
            <a:pPr marL="457200" indent="-457200">
              <a:lnSpc>
                <a:spcPct val="200000"/>
              </a:lnSpc>
              <a:buAutoNum type="arabicDbPeriod"/>
            </a:pPr>
            <a:endParaRPr lang="zh-CN" altLang="en-US" sz="2400" dirty="0"/>
          </a:p>
          <a:p>
            <a:pPr>
              <a:lnSpc>
                <a:spcPct val="200000"/>
              </a:lnSpc>
            </a:pPr>
            <a:endParaRPr lang="zh-CN" altLang="en-US" sz="2400" dirty="0"/>
          </a:p>
        </p:txBody>
      </p:sp>
      <p:sp>
        <p:nvSpPr>
          <p:cNvPr id="18" name="矩形 17">
            <a:extLst>
              <a:ext uri="{FF2B5EF4-FFF2-40B4-BE49-F238E27FC236}">
                <a16:creationId xmlns:a16="http://schemas.microsoft.com/office/drawing/2014/main" xmlns="" id="{BEE49575-DDC8-469A-82A3-4D5B6639AC34}"/>
              </a:ext>
            </a:extLst>
          </p:cNvPr>
          <p:cNvSpPr/>
          <p:nvPr/>
        </p:nvSpPr>
        <p:spPr>
          <a:xfrm>
            <a:off x="1039791" y="1863573"/>
            <a:ext cx="5228678" cy="724899"/>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365022" y="2761431"/>
            <a:ext cx="10328214" cy="2828147"/>
          </a:xfrm>
          <a:prstGeom prst="rect">
            <a:avLst/>
          </a:prstGeom>
          <a:noFill/>
        </p:spPr>
        <p:txBody>
          <a:bodyPr wrap="square" rtlCol="0">
            <a:spAutoFit/>
          </a:bodyPr>
          <a:lstStyle/>
          <a:p>
            <a:pPr>
              <a:lnSpc>
                <a:spcPct val="150000"/>
              </a:lnSpc>
              <a:spcBef>
                <a:spcPts val="600"/>
              </a:spcBef>
              <a:spcAft>
                <a:spcPts val="600"/>
              </a:spcAft>
            </a:pPr>
            <a:r>
              <a:rPr lang="zh-CN" altLang="en-US" b="1" dirty="0" smtClean="0">
                <a:latin typeface="宋体" panose="02010600030101010101" pitchFamily="2" charset="-122"/>
                <a:ea typeface="宋体" panose="02010600030101010101" pitchFamily="2" charset="-122"/>
              </a:rPr>
              <a:t>     商品</a:t>
            </a:r>
            <a:r>
              <a:rPr lang="zh-CN" altLang="en-US" b="1" dirty="0">
                <a:latin typeface="宋体" panose="02010600030101010101" pitchFamily="2" charset="-122"/>
                <a:ea typeface="宋体" panose="02010600030101010101" pitchFamily="2" charset="-122"/>
              </a:rPr>
              <a:t>零售价格指数</a:t>
            </a:r>
            <a:r>
              <a:rPr lang="zh-CN" altLang="en-US" b="1" dirty="0" smtClean="0">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Retail</a:t>
            </a:r>
            <a:r>
              <a:rPr lang="zh-CN" altLang="en-US" b="1" dirty="0" smtClean="0">
                <a:latin typeface="宋体" panose="02010600030101010101" pitchFamily="2" charset="-122"/>
                <a:ea typeface="宋体" panose="02010600030101010101" pitchFamily="2" charset="-122"/>
              </a:rPr>
              <a:t>Ｐ</a:t>
            </a:r>
            <a:r>
              <a:rPr lang="en-US" altLang="zh-CN" b="1" dirty="0" smtClean="0">
                <a:latin typeface="宋体" panose="02010600030101010101" pitchFamily="2" charset="-122"/>
                <a:ea typeface="宋体" panose="02010600030101010101" pitchFamily="2" charset="-122"/>
              </a:rPr>
              <a:t>rice Index, RPI</a:t>
            </a:r>
            <a:r>
              <a:rPr lang="zh-CN" altLang="en-US" b="1" dirty="0" smtClean="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是商品在流通过程中最后一个环节价格的价格指数，它涵盖所有工业、商业、餐饮业和其他零售企业向城乡居民、机关团体出售生活消费品和办公用品的价格，是反映一定时期内商品零售价格变动趋势和变动程度的相对数</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a:lnSpc>
                <a:spcPct val="150000"/>
              </a:lnSpc>
              <a:spcBef>
                <a:spcPts val="600"/>
              </a:spcBef>
              <a:spcAft>
                <a:spcPts val="600"/>
              </a:spcAft>
            </a:pPr>
            <a:r>
              <a:rPr lang="zh-CN" altLang="en-US" b="1" dirty="0" smtClean="0">
                <a:latin typeface="宋体" panose="02010600030101010101" pitchFamily="2" charset="-122"/>
                <a:ea typeface="宋体" panose="02010600030101010101" pitchFamily="2" charset="-122"/>
              </a:rPr>
              <a:t>     我国</a:t>
            </a:r>
            <a:r>
              <a:rPr lang="zh-CN" altLang="en-US" b="1" dirty="0">
                <a:latin typeface="宋体" panose="02010600030101010101" pitchFamily="2" charset="-122"/>
                <a:ea typeface="宋体" panose="02010600030101010101" pitchFamily="2" charset="-122"/>
              </a:rPr>
              <a:t>商品零售价格指数按现行分类有食品、服装鞋帽、、金银饰品、中西药品及医疗保健用品、建筑材料及五金电料等１６ 个大类，１９７个基本分类，３００ 多种商品</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a:lnSpc>
                <a:spcPct val="150000"/>
              </a:lnSpc>
              <a:spcBef>
                <a:spcPts val="600"/>
              </a:spcBef>
              <a:spcAft>
                <a:spcPts val="600"/>
              </a:spcAft>
            </a:pPr>
            <a:r>
              <a:rPr lang="zh-CN" altLang="en-US" b="1" dirty="0" smtClean="0">
                <a:latin typeface="宋体" panose="02010600030101010101" pitchFamily="2" charset="-122"/>
                <a:ea typeface="宋体" panose="02010600030101010101" pitchFamily="2" charset="-122"/>
              </a:rPr>
              <a:t>     我国</a:t>
            </a:r>
            <a:r>
              <a:rPr lang="zh-CN" altLang="en-US" b="1" dirty="0">
                <a:latin typeface="宋体" panose="02010600030101010101" pitchFamily="2" charset="-122"/>
                <a:ea typeface="宋体" panose="02010600030101010101" pitchFamily="2" charset="-122"/>
              </a:rPr>
              <a:t>商品零售价格指数的计算过程和方法和居民消费价格指数基本相同</a:t>
            </a:r>
          </a:p>
        </p:txBody>
      </p:sp>
      <p:sp>
        <p:nvSpPr>
          <p:cNvPr id="11" name="矩形 10">
            <a:extLst>
              <a:ext uri="{FF2B5EF4-FFF2-40B4-BE49-F238E27FC236}">
                <a16:creationId xmlns:a16="http://schemas.microsoft.com/office/drawing/2014/main" xmlns="" id="{BEE49575-DDC8-469A-82A3-4D5B6639AC34}"/>
              </a:ext>
            </a:extLst>
          </p:cNvPr>
          <p:cNvSpPr/>
          <p:nvPr/>
        </p:nvSpPr>
        <p:spPr>
          <a:xfrm>
            <a:off x="1169675" y="4148524"/>
            <a:ext cx="10828364" cy="965073"/>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BEE49575-DDC8-469A-82A3-4D5B6639AC34}"/>
              </a:ext>
            </a:extLst>
          </p:cNvPr>
          <p:cNvSpPr/>
          <p:nvPr/>
        </p:nvSpPr>
        <p:spPr>
          <a:xfrm>
            <a:off x="1202574" y="2680900"/>
            <a:ext cx="10828364" cy="1419360"/>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BEE49575-DDC8-469A-82A3-4D5B6639AC34}"/>
              </a:ext>
            </a:extLst>
          </p:cNvPr>
          <p:cNvSpPr/>
          <p:nvPr/>
        </p:nvSpPr>
        <p:spPr>
          <a:xfrm>
            <a:off x="1202574" y="5226039"/>
            <a:ext cx="10828364" cy="434273"/>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5526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7608173" cy="553998"/>
          </a:xfrm>
          <a:prstGeom prst="rect">
            <a:avLst/>
          </a:prstGeom>
        </p:spPr>
        <p:txBody>
          <a:bodyPr wrap="none">
            <a:spAutoFit/>
          </a:bodyPr>
          <a:lstStyle/>
          <a:p>
            <a:r>
              <a:rPr lang="zh-CN" altLang="en-US" sz="3000" b="1" dirty="0">
                <a:solidFill>
                  <a:schemeClr val="bg1"/>
                </a:solidFill>
              </a:rPr>
              <a:t> 三、我国目前常见宏观价格指数的编制实践</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xmlns="" id="{615DE961-135E-4740-8998-8805E9D8D813}"/>
              </a:ext>
            </a:extLst>
          </p:cNvPr>
          <p:cNvSpPr>
            <a:spLocks noGrp="1"/>
          </p:cNvSpPr>
          <p:nvPr>
            <p:ph type="sldNum" sz="quarter" idx="4"/>
          </p:nvPr>
        </p:nvSpPr>
        <p:spPr/>
        <p:txBody>
          <a:bodyPr/>
          <a:lstStyle/>
          <a:p>
            <a:fld id="{089E6A1B-787B-48C2-89E0-46ED219FD4E0}" type="slidenum">
              <a:rPr lang="zh-CN" altLang="en-US" smtClean="0"/>
              <a:pPr/>
              <a:t>13</a:t>
            </a:fld>
            <a:endParaRPr lang="zh-CN" altLang="en-US" dirty="0"/>
          </a:p>
        </p:txBody>
      </p:sp>
      <p:sp>
        <p:nvSpPr>
          <p:cNvPr id="16" name="矩形 15">
            <a:extLst>
              <a:ext uri="{FF2B5EF4-FFF2-40B4-BE49-F238E27FC236}">
                <a16:creationId xmlns:a16="http://schemas.microsoft.com/office/drawing/2014/main" xmlns="" id="{1C537AD4-3596-A446-BFB2-4E1A389E6F0A}"/>
              </a:ext>
            </a:extLst>
          </p:cNvPr>
          <p:cNvSpPr/>
          <p:nvPr/>
        </p:nvSpPr>
        <p:spPr>
          <a:xfrm>
            <a:off x="7994074" y="6554651"/>
            <a:ext cx="2802740"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sp>
        <p:nvSpPr>
          <p:cNvPr id="17" name="矩形 16">
            <a:extLst>
              <a:ext uri="{FF2B5EF4-FFF2-40B4-BE49-F238E27FC236}">
                <a16:creationId xmlns:a16="http://schemas.microsoft.com/office/drawing/2014/main" xmlns="" id="{94760A18-BD02-6649-B8EF-D9E837D5A5D3}"/>
              </a:ext>
            </a:extLst>
          </p:cNvPr>
          <p:cNvSpPr/>
          <p:nvPr/>
        </p:nvSpPr>
        <p:spPr>
          <a:xfrm>
            <a:off x="610298" y="935276"/>
            <a:ext cx="8589118" cy="1458220"/>
          </a:xfrm>
          <a:prstGeom prst="rect">
            <a:avLst/>
          </a:prstGeom>
        </p:spPr>
        <p:txBody>
          <a:bodyPr wrap="square">
            <a:spAutoFit/>
          </a:bodyPr>
          <a:lstStyle/>
          <a:p>
            <a:pPr>
              <a:lnSpc>
                <a:spcPct val="200000"/>
              </a:lnSpc>
            </a:pPr>
            <a:r>
              <a:rPr lang="zh-CN" altLang="en-US" sz="2400" b="1" dirty="0" smtClean="0"/>
              <a:t>（</a:t>
            </a:r>
            <a:r>
              <a:rPr lang="zh-CN" altLang="en-US" sz="2400" b="1" dirty="0"/>
              <a:t>二）我国生产者价格指数的编制</a:t>
            </a:r>
            <a:r>
              <a:rPr lang="zh-CN" altLang="en-US" sz="2400" b="1" dirty="0" smtClean="0"/>
              <a:t>实践</a:t>
            </a:r>
            <a:endParaRPr lang="zh-CN" altLang="en-US" sz="2400" dirty="0"/>
          </a:p>
          <a:p>
            <a:pPr>
              <a:lnSpc>
                <a:spcPct val="200000"/>
              </a:lnSpc>
            </a:pPr>
            <a:endParaRPr lang="zh-CN" altLang="en-US" sz="2400" dirty="0"/>
          </a:p>
        </p:txBody>
      </p:sp>
      <p:sp>
        <p:nvSpPr>
          <p:cNvPr id="2" name="文本框 1"/>
          <p:cNvSpPr txBox="1"/>
          <p:nvPr/>
        </p:nvSpPr>
        <p:spPr>
          <a:xfrm>
            <a:off x="803970" y="2169033"/>
            <a:ext cx="4385308" cy="1338828"/>
          </a:xfrm>
          <a:prstGeom prst="rect">
            <a:avLst/>
          </a:prstGeom>
          <a:noFill/>
        </p:spPr>
        <p:txBody>
          <a:bodyPr wrap="square" rtlCol="0">
            <a:spAutoFit/>
          </a:bodyPr>
          <a:lstStyle/>
          <a:p>
            <a:pPr>
              <a:lnSpc>
                <a:spcPct val="150000"/>
              </a:lnSpc>
              <a:spcBef>
                <a:spcPts val="600"/>
              </a:spcBef>
              <a:spcAft>
                <a:spcPts val="600"/>
              </a:spcAft>
            </a:pPr>
            <a:r>
              <a:rPr lang="zh-CN" altLang="en-US" b="1" dirty="0" smtClean="0">
                <a:latin typeface="宋体" panose="02010600030101010101" pitchFamily="2" charset="-122"/>
                <a:ea typeface="宋体" panose="02010600030101010101" pitchFamily="2" charset="-122"/>
              </a:rPr>
              <a:t>    生产者</a:t>
            </a:r>
            <a:r>
              <a:rPr lang="zh-CN" altLang="en-US" b="1" dirty="0">
                <a:latin typeface="宋体" panose="02010600030101010101" pitchFamily="2" charset="-122"/>
                <a:ea typeface="宋体" panose="02010600030101010101" pitchFamily="2" charset="-122"/>
              </a:rPr>
              <a:t>价格指数用来测量进入或者离开生产领域的货物和服务的价格变动幅度与</a:t>
            </a:r>
            <a:r>
              <a:rPr lang="zh-CN" altLang="en-US" b="1" dirty="0" smtClean="0">
                <a:latin typeface="宋体" panose="02010600030101010101" pitchFamily="2" charset="-122"/>
                <a:ea typeface="宋体" panose="02010600030101010101" pitchFamily="2" charset="-122"/>
              </a:rPr>
              <a:t>水平。</a:t>
            </a:r>
            <a:endParaRPr lang="en-US" altLang="zh-CN" b="1" dirty="0" smtClean="0">
              <a:latin typeface="宋体" panose="02010600030101010101" pitchFamily="2" charset="-122"/>
              <a:ea typeface="宋体" panose="02010600030101010101" pitchFamily="2" charset="-122"/>
            </a:endParaRPr>
          </a:p>
        </p:txBody>
      </p:sp>
      <p:sp>
        <p:nvSpPr>
          <p:cNvPr id="12" name="矩形 11">
            <a:extLst>
              <a:ext uri="{FF2B5EF4-FFF2-40B4-BE49-F238E27FC236}">
                <a16:creationId xmlns:a16="http://schemas.microsoft.com/office/drawing/2014/main" xmlns="" id="{BEE49575-DDC8-469A-82A3-4D5B6639AC34}"/>
              </a:ext>
            </a:extLst>
          </p:cNvPr>
          <p:cNvSpPr/>
          <p:nvPr/>
        </p:nvSpPr>
        <p:spPr>
          <a:xfrm>
            <a:off x="659954" y="2211459"/>
            <a:ext cx="4884071" cy="1338828"/>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2"/>
          <a:srcRect l="6871"/>
          <a:stretch/>
        </p:blipFill>
        <p:spPr>
          <a:xfrm>
            <a:off x="5929739" y="1516211"/>
            <a:ext cx="5768726" cy="4967720"/>
          </a:xfrm>
          <a:prstGeom prst="rect">
            <a:avLst/>
          </a:prstGeom>
        </p:spPr>
      </p:pic>
    </p:spTree>
    <p:extLst>
      <p:ext uri="{BB962C8B-B14F-4D97-AF65-F5344CB8AC3E}">
        <p14:creationId xmlns:p14="http://schemas.microsoft.com/office/powerpoint/2010/main" val="497506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7608173" cy="553998"/>
          </a:xfrm>
          <a:prstGeom prst="rect">
            <a:avLst/>
          </a:prstGeom>
        </p:spPr>
        <p:txBody>
          <a:bodyPr wrap="none">
            <a:spAutoFit/>
          </a:bodyPr>
          <a:lstStyle/>
          <a:p>
            <a:r>
              <a:rPr lang="zh-CN" altLang="en-US" sz="3000" b="1" dirty="0">
                <a:solidFill>
                  <a:schemeClr val="bg1"/>
                </a:solidFill>
              </a:rPr>
              <a:t> 三、我国目前常见宏观价格指数的编制实践</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xmlns="" id="{615DE961-135E-4740-8998-8805E9D8D813}"/>
              </a:ext>
            </a:extLst>
          </p:cNvPr>
          <p:cNvSpPr>
            <a:spLocks noGrp="1"/>
          </p:cNvSpPr>
          <p:nvPr>
            <p:ph type="sldNum" sz="quarter" idx="4"/>
          </p:nvPr>
        </p:nvSpPr>
        <p:spPr/>
        <p:txBody>
          <a:bodyPr/>
          <a:lstStyle/>
          <a:p>
            <a:fld id="{089E6A1B-787B-48C2-89E0-46ED219FD4E0}" type="slidenum">
              <a:rPr lang="zh-CN" altLang="en-US" smtClean="0"/>
              <a:pPr/>
              <a:t>14</a:t>
            </a:fld>
            <a:endParaRPr lang="zh-CN" altLang="en-US" dirty="0"/>
          </a:p>
        </p:txBody>
      </p:sp>
      <p:sp>
        <p:nvSpPr>
          <p:cNvPr id="16" name="矩形 15">
            <a:extLst>
              <a:ext uri="{FF2B5EF4-FFF2-40B4-BE49-F238E27FC236}">
                <a16:creationId xmlns:a16="http://schemas.microsoft.com/office/drawing/2014/main" xmlns="" id="{1C537AD4-3596-A446-BFB2-4E1A389E6F0A}"/>
              </a:ext>
            </a:extLst>
          </p:cNvPr>
          <p:cNvSpPr/>
          <p:nvPr/>
        </p:nvSpPr>
        <p:spPr>
          <a:xfrm>
            <a:off x="7994074" y="6554651"/>
            <a:ext cx="2802740"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sp>
        <p:nvSpPr>
          <p:cNvPr id="17" name="矩形 16">
            <a:extLst>
              <a:ext uri="{FF2B5EF4-FFF2-40B4-BE49-F238E27FC236}">
                <a16:creationId xmlns:a16="http://schemas.microsoft.com/office/drawing/2014/main" xmlns="" id="{94760A18-BD02-6649-B8EF-D9E837D5A5D3}"/>
              </a:ext>
            </a:extLst>
          </p:cNvPr>
          <p:cNvSpPr/>
          <p:nvPr/>
        </p:nvSpPr>
        <p:spPr>
          <a:xfrm>
            <a:off x="659954" y="1089908"/>
            <a:ext cx="8589118" cy="830997"/>
          </a:xfrm>
          <a:prstGeom prst="rect">
            <a:avLst/>
          </a:prstGeom>
        </p:spPr>
        <p:txBody>
          <a:bodyPr wrap="square">
            <a:spAutoFit/>
          </a:bodyPr>
          <a:lstStyle/>
          <a:p>
            <a:pPr>
              <a:lnSpc>
                <a:spcPct val="200000"/>
              </a:lnSpc>
            </a:pPr>
            <a:r>
              <a:rPr lang="zh-CN" altLang="en-US" sz="2400" b="1" dirty="0" smtClean="0"/>
              <a:t>（三</a:t>
            </a:r>
            <a:r>
              <a:rPr lang="zh-CN" altLang="en-US" sz="2400" b="1" dirty="0"/>
              <a:t>）房地产价格指数</a:t>
            </a:r>
            <a:endParaRPr lang="zh-CN" altLang="en-US" sz="2400" dirty="0"/>
          </a:p>
        </p:txBody>
      </p:sp>
      <p:sp>
        <p:nvSpPr>
          <p:cNvPr id="2" name="文本框 1"/>
          <p:cNvSpPr txBox="1"/>
          <p:nvPr/>
        </p:nvSpPr>
        <p:spPr>
          <a:xfrm>
            <a:off x="803970" y="2169033"/>
            <a:ext cx="10930830" cy="3724096"/>
          </a:xfrm>
          <a:prstGeom prst="rect">
            <a:avLst/>
          </a:prstGeom>
          <a:noFill/>
        </p:spPr>
        <p:txBody>
          <a:bodyPr wrap="square" rtlCol="0">
            <a:spAutoFit/>
          </a:bodyPr>
          <a:lstStyle/>
          <a:p>
            <a:pPr>
              <a:lnSpc>
                <a:spcPct val="150000"/>
              </a:lnSpc>
              <a:spcBef>
                <a:spcPts val="600"/>
              </a:spcBef>
              <a:spcAft>
                <a:spcPts val="600"/>
              </a:spcAft>
            </a:pPr>
            <a:r>
              <a:rPr lang="zh-CN" altLang="en-US" b="1" dirty="0">
                <a:latin typeface="宋体" panose="02010600030101010101" pitchFamily="2" charset="-122"/>
                <a:ea typeface="宋体" panose="02010600030101010101" pitchFamily="2" charset="-122"/>
              </a:rPr>
              <a:t> 目前的房地产价格指数是反映一定时期内房地产价格变动趋势和程度的相对数，包括房屋销售价格指数、房屋租赁价格指数、土地交易价格指数和物业管理价格指数，它们</a:t>
            </a:r>
            <a:r>
              <a:rPr lang="zh-CN" altLang="en-US" b="1" dirty="0" smtClean="0">
                <a:latin typeface="宋体" panose="02010600030101010101" pitchFamily="2" charset="-122"/>
                <a:ea typeface="宋体" panose="02010600030101010101" pitchFamily="2" charset="-122"/>
              </a:rPr>
              <a:t>全面反映</a:t>
            </a:r>
            <a:r>
              <a:rPr lang="zh-CN" altLang="en-US" b="1" dirty="0">
                <a:latin typeface="宋体" panose="02010600030101010101" pitchFamily="2" charset="-122"/>
                <a:ea typeface="宋体" panose="02010600030101010101" pitchFamily="2" charset="-122"/>
              </a:rPr>
              <a:t>了土地出租、房屋销售和房屋租赁价格的变动趋势和程度，对推动我国住房制度改革、制定相关政策、实施宏观调控都有着重要意义。</a:t>
            </a:r>
          </a:p>
          <a:p>
            <a:pPr>
              <a:lnSpc>
                <a:spcPct val="150000"/>
              </a:lnSpc>
              <a:spcBef>
                <a:spcPts val="600"/>
              </a:spcBef>
              <a:spcAft>
                <a:spcPts val="600"/>
              </a:spcAft>
            </a:pPr>
            <a:r>
              <a:rPr lang="zh-CN" altLang="en-US" b="1" dirty="0">
                <a:latin typeface="宋体" panose="02010600030101010101" pitchFamily="2" charset="-122"/>
                <a:ea typeface="宋体" panose="02010600030101010101" pitchFamily="2" charset="-122"/>
              </a:rPr>
              <a:t>    房地产价格指数调查中，新建商品住宅销售价格、面积、金额等资料直接采用当地房地产管理部门的网签数据；二手住宅销售价格调查为非全面调查，采用重点调查和典型调查</a:t>
            </a:r>
            <a:r>
              <a:rPr lang="zh-CN" altLang="en-US" b="1" dirty="0" smtClean="0">
                <a:latin typeface="宋体" panose="02010600030101010101" pitchFamily="2" charset="-122"/>
                <a:ea typeface="宋体" panose="02010600030101010101" pitchFamily="2" charset="-122"/>
              </a:rPr>
              <a:t>相结合</a:t>
            </a:r>
            <a:r>
              <a:rPr lang="zh-CN" altLang="en-US" b="1" dirty="0">
                <a:latin typeface="宋体" panose="02010600030101010101" pitchFamily="2" charset="-122"/>
                <a:ea typeface="宋体" panose="02010600030101010101" pitchFamily="2" charset="-122"/>
              </a:rPr>
              <a:t>的方法，按照房地产经纪机构上报、房地产管理部门提供与调查员实地采价相结合的方式收集基础数据。</a:t>
            </a:r>
          </a:p>
          <a:p>
            <a:pPr>
              <a:lnSpc>
                <a:spcPct val="150000"/>
              </a:lnSpc>
              <a:spcBef>
                <a:spcPts val="600"/>
              </a:spcBef>
              <a:spcAft>
                <a:spcPts val="600"/>
              </a:spcAft>
            </a:pPr>
            <a:r>
              <a:rPr lang="zh-CN" altLang="en-US" b="1" dirty="0">
                <a:latin typeface="宋体" panose="02010600030101010101" pitchFamily="2" charset="-122"/>
                <a:ea typeface="宋体" panose="02010600030101010101" pitchFamily="2" charset="-122"/>
              </a:rPr>
              <a:t>     获得基础数据后，采用各楼盘基本分类房屋的各期成交均价加权计算基本分类价格指数，然后由下到上采用链式拉氏公式逐级汇总计算各分类指数和总</a:t>
            </a:r>
            <a:r>
              <a:rPr lang="zh-CN" altLang="en-US" b="1" dirty="0" smtClean="0">
                <a:latin typeface="宋体" panose="02010600030101010101" pitchFamily="2" charset="-122"/>
                <a:ea typeface="宋体" panose="02010600030101010101" pitchFamily="2" charset="-122"/>
              </a:rPr>
              <a:t>指数。</a:t>
            </a:r>
            <a:endParaRPr lang="en-US" altLang="zh-CN" b="1" dirty="0" smtClean="0">
              <a:latin typeface="宋体" panose="02010600030101010101" pitchFamily="2" charset="-122"/>
              <a:ea typeface="宋体" panose="02010600030101010101" pitchFamily="2" charset="-122"/>
            </a:endParaRPr>
          </a:p>
        </p:txBody>
      </p:sp>
      <p:sp>
        <p:nvSpPr>
          <p:cNvPr id="12" name="矩形 11">
            <a:extLst>
              <a:ext uri="{FF2B5EF4-FFF2-40B4-BE49-F238E27FC236}">
                <a16:creationId xmlns:a16="http://schemas.microsoft.com/office/drawing/2014/main" xmlns="" id="{BEE49575-DDC8-469A-82A3-4D5B6639AC34}"/>
              </a:ext>
            </a:extLst>
          </p:cNvPr>
          <p:cNvSpPr/>
          <p:nvPr/>
        </p:nvSpPr>
        <p:spPr>
          <a:xfrm>
            <a:off x="515938" y="2169033"/>
            <a:ext cx="11412826" cy="1338828"/>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BEE49575-DDC8-469A-82A3-4D5B6639AC34}"/>
              </a:ext>
            </a:extLst>
          </p:cNvPr>
          <p:cNvSpPr/>
          <p:nvPr/>
        </p:nvSpPr>
        <p:spPr>
          <a:xfrm>
            <a:off x="610006" y="3686846"/>
            <a:ext cx="11318758" cy="1065263"/>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BEE49575-DDC8-469A-82A3-4D5B6639AC34}"/>
              </a:ext>
            </a:extLst>
          </p:cNvPr>
          <p:cNvSpPr/>
          <p:nvPr/>
        </p:nvSpPr>
        <p:spPr>
          <a:xfrm>
            <a:off x="681488" y="4986380"/>
            <a:ext cx="11247275" cy="749399"/>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64972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xmlns=""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a16="http://schemas.microsoft.com/office/drawing/2014/main" xmlns=""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xmlns=""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sp>
        <p:nvSpPr>
          <p:cNvPr id="4" name="TextBox 6">
            <a:extLst>
              <a:ext uri="{FF2B5EF4-FFF2-40B4-BE49-F238E27FC236}">
                <a16:creationId xmlns:a16="http://schemas.microsoft.com/office/drawing/2014/main" xmlns="" id="{05FC6914-E775-488E-83D5-17487A01516A}"/>
              </a:ext>
            </a:extLst>
          </p:cNvPr>
          <p:cNvSpPr txBox="1"/>
          <p:nvPr/>
        </p:nvSpPr>
        <p:spPr>
          <a:xfrm>
            <a:off x="4196952" y="1369701"/>
            <a:ext cx="7013608" cy="584775"/>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第二</a:t>
            </a:r>
            <a:r>
              <a:rPr lang="zh-CN" altLang="en-US" sz="3200" b="1" dirty="0" smtClean="0">
                <a:latin typeface="微软雅黑" panose="020B0503020204020204" pitchFamily="34" charset="-122"/>
                <a:ea typeface="微软雅黑" panose="020B0503020204020204" pitchFamily="34" charset="-122"/>
              </a:rPr>
              <a:t>节 通货膨胀</a:t>
            </a:r>
            <a:r>
              <a:rPr lang="zh-CN" altLang="en-US" sz="3200" b="1" dirty="0">
                <a:latin typeface="微软雅黑" panose="020B0503020204020204" pitchFamily="34" charset="-122"/>
                <a:ea typeface="微软雅黑" panose="020B0503020204020204" pitchFamily="34" charset="-122"/>
              </a:rPr>
              <a:t>统计</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7" name="组合 46">
            <a:extLst>
              <a:ext uri="{FF2B5EF4-FFF2-40B4-BE49-F238E27FC236}">
                <a16:creationId xmlns:a16="http://schemas.microsoft.com/office/drawing/2014/main" xmlns="" id="{CE3376D5-9A58-4C76-B1C1-43A668E56427}"/>
              </a:ext>
            </a:extLst>
          </p:cNvPr>
          <p:cNvGrpSpPr/>
          <p:nvPr/>
        </p:nvGrpSpPr>
        <p:grpSpPr>
          <a:xfrm>
            <a:off x="4184040" y="2380023"/>
            <a:ext cx="7013608" cy="1026024"/>
            <a:chOff x="4012013" y="2937501"/>
            <a:chExt cx="5282090" cy="585059"/>
          </a:xfrm>
        </p:grpSpPr>
        <p:sp>
          <p:nvSpPr>
            <p:cNvPr id="42" name="TextBox 4">
              <a:extLst>
                <a:ext uri="{FF2B5EF4-FFF2-40B4-BE49-F238E27FC236}">
                  <a16:creationId xmlns:a16="http://schemas.microsoft.com/office/drawing/2014/main" xmlns=""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xmlns=""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xmlns=""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xmlns="" id="{762E2A34-619B-466C-B05F-8CC1C345BCD8}"/>
                </a:ext>
              </a:extLst>
            </p:cNvPr>
            <p:cNvSpPr txBox="1"/>
            <p:nvPr/>
          </p:nvSpPr>
          <p:spPr>
            <a:xfrm>
              <a:off x="5006543" y="3051022"/>
              <a:ext cx="4287559" cy="263250"/>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通货膨胀的基本概念及分类</a:t>
              </a:r>
            </a:p>
          </p:txBody>
        </p:sp>
      </p:grpSp>
      <p:grpSp>
        <p:nvGrpSpPr>
          <p:cNvPr id="48" name="组合 47">
            <a:extLst>
              <a:ext uri="{FF2B5EF4-FFF2-40B4-BE49-F238E27FC236}">
                <a16:creationId xmlns:a16="http://schemas.microsoft.com/office/drawing/2014/main" xmlns="" id="{EC39A64F-781A-4E2A-BF1B-70B774285BF2}"/>
              </a:ext>
            </a:extLst>
          </p:cNvPr>
          <p:cNvGrpSpPr/>
          <p:nvPr/>
        </p:nvGrpSpPr>
        <p:grpSpPr>
          <a:xfrm>
            <a:off x="4184040" y="3668008"/>
            <a:ext cx="7013608" cy="1015510"/>
            <a:chOff x="4012013" y="2937501"/>
            <a:chExt cx="5282090" cy="579064"/>
          </a:xfrm>
        </p:grpSpPr>
        <p:sp>
          <p:nvSpPr>
            <p:cNvPr id="49"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xmlns=""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xmlns=""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xmlns="" id="{F43B4139-6156-4D97-8865-BE3767FF280B}"/>
                </a:ext>
              </a:extLst>
            </p:cNvPr>
            <p:cNvSpPr txBox="1"/>
            <p:nvPr/>
          </p:nvSpPr>
          <p:spPr>
            <a:xfrm>
              <a:off x="4876109" y="3068557"/>
              <a:ext cx="2225210" cy="263251"/>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通货膨胀的统计测定</a:t>
              </a:r>
            </a:p>
          </p:txBody>
        </p:sp>
      </p:grpSp>
      <p:sp>
        <p:nvSpPr>
          <p:cNvPr id="2" name="灯片编号占位符 1">
            <a:extLst>
              <a:ext uri="{FF2B5EF4-FFF2-40B4-BE49-F238E27FC236}">
                <a16:creationId xmlns:a16="http://schemas.microsoft.com/office/drawing/2014/main" xmlns="" id="{C799BB6C-7C11-4C66-93D6-83490D65C676}"/>
              </a:ext>
            </a:extLst>
          </p:cNvPr>
          <p:cNvSpPr>
            <a:spLocks noGrp="1"/>
          </p:cNvSpPr>
          <p:nvPr>
            <p:ph type="sldNum" sz="quarter" idx="4"/>
          </p:nvPr>
        </p:nvSpPr>
        <p:spPr/>
        <p:txBody>
          <a:bodyPr/>
          <a:lstStyle/>
          <a:p>
            <a:fld id="{089E6A1B-787B-48C2-89E0-46ED219FD4E0}" type="slidenum">
              <a:rPr lang="zh-CN" altLang="en-US" smtClean="0"/>
              <a:pPr/>
              <a:t>15</a:t>
            </a:fld>
            <a:endParaRPr lang="zh-CN" altLang="en-US" dirty="0"/>
          </a:p>
        </p:txBody>
      </p:sp>
      <p:sp>
        <p:nvSpPr>
          <p:cNvPr id="21" name="文本框 20">
            <a:extLst>
              <a:ext uri="{FF2B5EF4-FFF2-40B4-BE49-F238E27FC236}">
                <a16:creationId xmlns:a16="http://schemas.microsoft.com/office/drawing/2014/main" xmlns=""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grpSp>
        <p:nvGrpSpPr>
          <p:cNvPr id="22" name="组合 21">
            <a:extLst>
              <a:ext uri="{FF2B5EF4-FFF2-40B4-BE49-F238E27FC236}">
                <a16:creationId xmlns:a16="http://schemas.microsoft.com/office/drawing/2014/main" xmlns="" id="{EC39A64F-781A-4E2A-BF1B-70B774285BF2}"/>
              </a:ext>
            </a:extLst>
          </p:cNvPr>
          <p:cNvGrpSpPr/>
          <p:nvPr/>
        </p:nvGrpSpPr>
        <p:grpSpPr>
          <a:xfrm>
            <a:off x="4224930" y="5024747"/>
            <a:ext cx="7013608" cy="886477"/>
            <a:chOff x="4012013" y="2937501"/>
            <a:chExt cx="5282090" cy="505487"/>
          </a:xfrm>
        </p:grpSpPr>
        <p:sp>
          <p:nvSpPr>
            <p:cNvPr id="23"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xmlns="" id="{516D245C-CFD9-41F4-A394-9A292B387897}"/>
                </a:ext>
              </a:extLst>
            </p:cNvPr>
            <p:cNvGrpSpPr/>
            <p:nvPr/>
          </p:nvGrpSpPr>
          <p:grpSpPr>
            <a:xfrm>
              <a:off x="4012013" y="2937501"/>
              <a:ext cx="864096" cy="504000"/>
              <a:chOff x="2165941" y="1718222"/>
              <a:chExt cx="864096" cy="504000"/>
            </a:xfrm>
          </p:grpSpPr>
          <p:sp>
            <p:nvSpPr>
              <p:cNvPr id="26"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TextBox 10">
                <a:extLst>
                  <a:ext uri="{FF2B5EF4-FFF2-40B4-BE49-F238E27FC236}">
                    <a16:creationId xmlns:a16="http://schemas.microsoft.com/office/drawing/2014/main" xmlns="" id="{7C0B01C3-2C93-4F28-8462-8D4088DD30B9}"/>
                  </a:ext>
                </a:extLst>
              </p:cNvPr>
              <p:cNvSpPr txBox="1"/>
              <p:nvPr/>
            </p:nvSpPr>
            <p:spPr>
              <a:xfrm>
                <a:off x="2296375" y="1835621"/>
                <a:ext cx="370869" cy="263251"/>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25" name="TextBox 21">
              <a:extLst>
                <a:ext uri="{FF2B5EF4-FFF2-40B4-BE49-F238E27FC236}">
                  <a16:creationId xmlns:a16="http://schemas.microsoft.com/office/drawing/2014/main" xmlns="" id="{F43B4139-6156-4D97-8865-BE3767FF280B}"/>
                </a:ext>
              </a:extLst>
            </p:cNvPr>
            <p:cNvSpPr txBox="1"/>
            <p:nvPr/>
          </p:nvSpPr>
          <p:spPr>
            <a:xfrm>
              <a:off x="4876109" y="3068557"/>
              <a:ext cx="3384174" cy="263251"/>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核心通货膨胀的概念和统计测定</a:t>
              </a:r>
            </a:p>
          </p:txBody>
        </p:sp>
      </p:grpSp>
    </p:spTree>
    <p:extLst>
      <p:ext uri="{BB962C8B-B14F-4D97-AF65-F5344CB8AC3E}">
        <p14:creationId xmlns:p14="http://schemas.microsoft.com/office/powerpoint/2010/main" val="2592658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5992346" cy="584775"/>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通货膨胀的基本概念及分类</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16</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（一）通货膨胀的</a:t>
            </a:r>
            <a:r>
              <a:rPr lang="zh-CN" altLang="en-US" sz="2400" b="1" dirty="0" smtClean="0"/>
              <a:t>概念</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8146472" y="6554651"/>
            <a:ext cx="2650341"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CH5-2 </a:t>
            </a:r>
            <a:r>
              <a:rPr lang="zh-CN" altLang="en-US" dirty="0" smtClean="0">
                <a:latin typeface="KaiTi" panose="02010609060101010101" pitchFamily="49" charset="-122"/>
                <a:ea typeface="KaiTi" panose="02010609060101010101" pitchFamily="49" charset="-122"/>
              </a:rPr>
              <a:t>通货膨胀统计</a:t>
            </a:r>
            <a:endParaRPr lang="zh-CN" altLang="en-US" dirty="0">
              <a:latin typeface="KaiTi" panose="02010609060101010101" pitchFamily="49" charset="-122"/>
              <a:ea typeface="KaiTi" panose="02010609060101010101" pitchFamily="49" charset="-122"/>
            </a:endParaRPr>
          </a:p>
        </p:txBody>
      </p:sp>
      <p:grpSp>
        <p:nvGrpSpPr>
          <p:cNvPr id="13" name="组合 12">
            <a:extLst>
              <a:ext uri="{FF2B5EF4-FFF2-40B4-BE49-F238E27FC236}">
                <a16:creationId xmlns:a16="http://schemas.microsoft.com/office/drawing/2014/main" xmlns="" id="{174984F9-083E-2740-90A7-6430BA59C288}"/>
              </a:ext>
            </a:extLst>
          </p:cNvPr>
          <p:cNvGrpSpPr/>
          <p:nvPr/>
        </p:nvGrpSpPr>
        <p:grpSpPr>
          <a:xfrm>
            <a:off x="1053646" y="2361426"/>
            <a:ext cx="2770209" cy="2604796"/>
            <a:chOff x="1019175" y="1912520"/>
            <a:chExt cx="4999972" cy="1268684"/>
          </a:xfrm>
        </p:grpSpPr>
        <p:sp>
          <p:nvSpPr>
            <p:cNvPr id="14" name="矩形: 圆角 5">
              <a:extLst>
                <a:ext uri="{FF2B5EF4-FFF2-40B4-BE49-F238E27FC236}">
                  <a16:creationId xmlns:a16="http://schemas.microsoft.com/office/drawing/2014/main" xmlns="" id="{3F5E5474-C149-F04B-A556-50E2A6C92F1F}"/>
                </a:ext>
              </a:extLst>
            </p:cNvPr>
            <p:cNvSpPr/>
            <p:nvPr/>
          </p:nvSpPr>
          <p:spPr>
            <a:xfrm>
              <a:off x="1019175" y="1912520"/>
              <a:ext cx="4999972" cy="1268684"/>
            </a:xfrm>
            <a:prstGeom prst="roundRect">
              <a:avLst>
                <a:gd name="adj" fmla="val 6907"/>
              </a:avLst>
            </a:prstGeom>
            <a:solidFill>
              <a:srgbClr val="7B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DD41A4B9-D894-DD45-ADDB-1469AD83B5D5}"/>
                </a:ext>
              </a:extLst>
            </p:cNvPr>
            <p:cNvSpPr/>
            <p:nvPr/>
          </p:nvSpPr>
          <p:spPr>
            <a:xfrm>
              <a:off x="1309688" y="2069809"/>
              <a:ext cx="4418946" cy="884438"/>
            </a:xfrm>
            <a:prstGeom prst="rect">
              <a:avLst/>
            </a:prstGeom>
          </p:spPr>
          <p:txBody>
            <a:bodyPr wrap="square">
              <a:spAutoFit/>
            </a:bodyPr>
            <a:lstStyle/>
            <a:p>
              <a:pPr algn="just"/>
              <a:r>
                <a:rPr lang="zh-CN" altLang="en-US" sz="2800" b="1" dirty="0" smtClean="0">
                  <a:solidFill>
                    <a:schemeClr val="bg1"/>
                  </a:solidFill>
                  <a:effectLst>
                    <a:outerShdw blurRad="38100" dist="38100" dir="2700000" algn="tl">
                      <a:srgbClr val="000000">
                        <a:alpha val="43137"/>
                      </a:srgbClr>
                    </a:outerShdw>
                  </a:effectLst>
                </a:rPr>
                <a:t>经济学界</a:t>
              </a:r>
              <a:r>
                <a:rPr lang="zh-CN" altLang="en-US" sz="2800" b="1" dirty="0">
                  <a:solidFill>
                    <a:schemeClr val="bg1"/>
                  </a:solidFill>
                  <a:effectLst>
                    <a:outerShdw blurRad="38100" dist="38100" dir="2700000" algn="tl">
                      <a:srgbClr val="000000">
                        <a:alpha val="43137"/>
                      </a:srgbClr>
                    </a:outerShdw>
                  </a:effectLst>
                </a:rPr>
                <a:t>尚不存在能</a:t>
              </a:r>
              <a:r>
                <a:rPr lang="zh-CN" altLang="en-US" sz="2800" b="1" dirty="0" smtClean="0">
                  <a:solidFill>
                    <a:schemeClr val="bg1"/>
                  </a:solidFill>
                  <a:effectLst>
                    <a:outerShdw blurRad="38100" dist="38100" dir="2700000" algn="tl">
                      <a:srgbClr val="000000">
                        <a:alpha val="43137"/>
                      </a:srgbClr>
                    </a:outerShdw>
                  </a:effectLst>
                </a:rPr>
                <a:t>被大家</a:t>
              </a:r>
              <a:r>
                <a:rPr lang="zh-CN" altLang="en-US" sz="2800" b="1" dirty="0">
                  <a:solidFill>
                    <a:schemeClr val="bg1"/>
                  </a:solidFill>
                  <a:effectLst>
                    <a:outerShdw blurRad="38100" dist="38100" dir="2700000" algn="tl">
                      <a:srgbClr val="000000">
                        <a:alpha val="43137"/>
                      </a:srgbClr>
                    </a:outerShdw>
                  </a:effectLst>
                </a:rPr>
                <a:t>普遍接受的通货膨胀的定义</a:t>
              </a:r>
            </a:p>
          </p:txBody>
        </p:sp>
      </p:grpSp>
      <p:sp>
        <p:nvSpPr>
          <p:cNvPr id="16" name="文本框 15"/>
          <p:cNvSpPr txBox="1"/>
          <p:nvPr/>
        </p:nvSpPr>
        <p:spPr>
          <a:xfrm>
            <a:off x="4364182" y="2021954"/>
            <a:ext cx="7245926" cy="3724096"/>
          </a:xfrm>
          <a:prstGeom prst="rect">
            <a:avLst/>
          </a:prstGeom>
          <a:noFill/>
        </p:spPr>
        <p:txBody>
          <a:bodyPr wrap="square" rtlCol="0">
            <a:spAutoFit/>
          </a:bodyPr>
          <a:lstStyle/>
          <a:p>
            <a:pPr>
              <a:lnSpc>
                <a:spcPct val="200000"/>
              </a:lnSpc>
              <a:spcBef>
                <a:spcPts val="600"/>
              </a:spcBef>
              <a:spcAft>
                <a:spcPts val="600"/>
              </a:spcAft>
            </a:pPr>
            <a:r>
              <a:rPr lang="zh-CN" altLang="en-US" b="1" dirty="0" smtClean="0">
                <a:latin typeface="宋体" panose="02010600030101010101" pitchFamily="2" charset="-122"/>
                <a:ea typeface="宋体" panose="02010600030101010101" pitchFamily="2" charset="-122"/>
              </a:rPr>
              <a:t>“物价派</a:t>
            </a:r>
            <a:r>
              <a:rPr lang="en-US" altLang="zh-CN" b="1" dirty="0" smtClean="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：用物价总水平的持续上升来定义</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通货膨胀是指物品和生产要素的价格的普遍</a:t>
            </a:r>
            <a:r>
              <a:rPr lang="zh-CN" altLang="en-US" b="1" dirty="0" smtClean="0">
                <a:latin typeface="宋体" panose="02010600030101010101" pitchFamily="2" charset="-122"/>
                <a:ea typeface="宋体" panose="02010600030101010101" pitchFamily="2" charset="-122"/>
              </a:rPr>
              <a:t>上升。</a:t>
            </a:r>
            <a:endParaRPr lang="en-US" altLang="zh-CN" b="1" dirty="0" smtClean="0">
              <a:latin typeface="宋体" panose="02010600030101010101" pitchFamily="2" charset="-122"/>
              <a:ea typeface="宋体" panose="02010600030101010101" pitchFamily="2" charset="-122"/>
            </a:endParaRPr>
          </a:p>
          <a:p>
            <a:pPr>
              <a:lnSpc>
                <a:spcPct val="200000"/>
              </a:lnSpc>
              <a:spcBef>
                <a:spcPts val="600"/>
              </a:spcBef>
              <a:spcAft>
                <a:spcPts val="600"/>
              </a:spcAft>
            </a:pPr>
            <a:r>
              <a:rPr lang="zh-CN" altLang="en-US" b="1" dirty="0">
                <a:latin typeface="宋体" panose="02010600030101010101" pitchFamily="2" charset="-122"/>
                <a:ea typeface="宋体" panose="02010600030101010101" pitchFamily="2" charset="-122"/>
              </a:rPr>
              <a:t>“货币派”：通货膨胀是物价的普通上升，而且这种上升是由于货币过度供应引起的，无论何时何地的通货膨胀总是一个货币现象</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a:lnSpc>
                <a:spcPct val="200000"/>
              </a:lnSpc>
              <a:spcBef>
                <a:spcPts val="600"/>
              </a:spcBef>
              <a:spcAft>
                <a:spcPts val="600"/>
              </a:spcAft>
            </a:pP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新帕尔格雷夫经济学大辞典</a:t>
            </a:r>
            <a:r>
              <a:rPr lang="en-US" altLang="zh-CN" b="1" dirty="0" smtClean="0">
                <a:latin typeface="宋体" panose="02010600030101010101" pitchFamily="2" charset="-122"/>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：对</a:t>
            </a:r>
            <a:r>
              <a:rPr lang="zh-CN" altLang="en-US" b="1" dirty="0">
                <a:latin typeface="宋体" panose="02010600030101010101" pitchFamily="2" charset="-122"/>
                <a:ea typeface="宋体" panose="02010600030101010101" pitchFamily="2" charset="-122"/>
              </a:rPr>
              <a:t>通货膨胀的定义为价格持续上涨的一种过程，或者说，是货币不断贬值的过程。</a:t>
            </a:r>
            <a:endParaRPr lang="en-US" altLang="zh-CN" b="1" dirty="0" smtClean="0">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xmlns="" id="{BEE49575-DDC8-469A-82A3-4D5B6639AC34}"/>
              </a:ext>
            </a:extLst>
          </p:cNvPr>
          <p:cNvSpPr/>
          <p:nvPr/>
        </p:nvSpPr>
        <p:spPr>
          <a:xfrm>
            <a:off x="4203225" y="3373077"/>
            <a:ext cx="7586993" cy="965073"/>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BEE49575-DDC8-469A-82A3-4D5B6639AC34}"/>
              </a:ext>
            </a:extLst>
          </p:cNvPr>
          <p:cNvSpPr/>
          <p:nvPr/>
        </p:nvSpPr>
        <p:spPr>
          <a:xfrm>
            <a:off x="4203225" y="1716740"/>
            <a:ext cx="7586993" cy="1419360"/>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BEE49575-DDC8-469A-82A3-4D5B6639AC34}"/>
              </a:ext>
            </a:extLst>
          </p:cNvPr>
          <p:cNvSpPr/>
          <p:nvPr/>
        </p:nvSpPr>
        <p:spPr>
          <a:xfrm>
            <a:off x="4222676" y="4712478"/>
            <a:ext cx="7567542" cy="88475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4972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5992346" cy="584775"/>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通货膨胀的基本概念及分类</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17</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（二）通货膨胀的分类</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8146472" y="6554651"/>
            <a:ext cx="2650341"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CH5-2 </a:t>
            </a:r>
            <a:r>
              <a:rPr lang="zh-CN" altLang="en-US" dirty="0" smtClean="0">
                <a:latin typeface="KaiTi" panose="02010609060101010101" pitchFamily="49" charset="-122"/>
                <a:ea typeface="KaiTi" panose="02010609060101010101" pitchFamily="49" charset="-122"/>
              </a:rPr>
              <a:t>通货膨胀统计</a:t>
            </a:r>
            <a:endParaRPr lang="zh-CN" altLang="en-US" dirty="0">
              <a:latin typeface="KaiTi" panose="02010609060101010101" pitchFamily="49" charset="-122"/>
              <a:ea typeface="KaiTi" panose="02010609060101010101" pitchFamily="49" charset="-122"/>
            </a:endParaRPr>
          </a:p>
        </p:txBody>
      </p:sp>
      <p:grpSp>
        <p:nvGrpSpPr>
          <p:cNvPr id="22" name="组合 21">
            <a:extLst>
              <a:ext uri="{FF2B5EF4-FFF2-40B4-BE49-F238E27FC236}">
                <a16:creationId xmlns:a16="http://schemas.microsoft.com/office/drawing/2014/main" xmlns="" id="{174984F9-083E-2740-90A7-6430BA59C288}"/>
              </a:ext>
            </a:extLst>
          </p:cNvPr>
          <p:cNvGrpSpPr/>
          <p:nvPr/>
        </p:nvGrpSpPr>
        <p:grpSpPr>
          <a:xfrm>
            <a:off x="1417512" y="2119369"/>
            <a:ext cx="4765263" cy="3166539"/>
            <a:chOff x="1400962" y="1794625"/>
            <a:chExt cx="4999972" cy="1542285"/>
          </a:xfrm>
        </p:grpSpPr>
        <p:sp>
          <p:nvSpPr>
            <p:cNvPr id="23" name="矩形: 圆角 5">
              <a:extLst>
                <a:ext uri="{FF2B5EF4-FFF2-40B4-BE49-F238E27FC236}">
                  <a16:creationId xmlns:a16="http://schemas.microsoft.com/office/drawing/2014/main" xmlns="" id="{3F5E5474-C149-F04B-A556-50E2A6C92F1F}"/>
                </a:ext>
              </a:extLst>
            </p:cNvPr>
            <p:cNvSpPr/>
            <p:nvPr/>
          </p:nvSpPr>
          <p:spPr>
            <a:xfrm>
              <a:off x="1400962" y="1794625"/>
              <a:ext cx="4999972" cy="1542285"/>
            </a:xfrm>
            <a:prstGeom prst="roundRect">
              <a:avLst>
                <a:gd name="adj" fmla="val 6907"/>
              </a:avLst>
            </a:prstGeom>
            <a:solidFill>
              <a:srgbClr val="7B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24" name="矩形 23">
              <a:extLst>
                <a:ext uri="{FF2B5EF4-FFF2-40B4-BE49-F238E27FC236}">
                  <a16:creationId xmlns:a16="http://schemas.microsoft.com/office/drawing/2014/main" xmlns="" id="{DD41A4B9-D894-DD45-ADDB-1469AD83B5D5}"/>
                </a:ext>
              </a:extLst>
            </p:cNvPr>
            <p:cNvSpPr/>
            <p:nvPr/>
          </p:nvSpPr>
          <p:spPr>
            <a:xfrm>
              <a:off x="1691474" y="1932217"/>
              <a:ext cx="4418946" cy="1267101"/>
            </a:xfrm>
            <a:prstGeom prst="rect">
              <a:avLst/>
            </a:prstGeom>
          </p:spPr>
          <p:txBody>
            <a:bodyPr wrap="square">
              <a:spAutoFit/>
            </a:bodyPr>
            <a:lstStyle/>
            <a:p>
              <a:pPr algn="just">
                <a:lnSpc>
                  <a:spcPct val="150000"/>
                </a:lnSpc>
              </a:pPr>
              <a:r>
                <a:rPr lang="zh-CN" altLang="en-US" sz="2800" b="1" dirty="0">
                  <a:solidFill>
                    <a:schemeClr val="bg1"/>
                  </a:solidFill>
                  <a:effectLst>
                    <a:outerShdw blurRad="38100" dist="38100" dir="2700000" algn="tl">
                      <a:srgbClr val="000000">
                        <a:alpha val="43137"/>
                      </a:srgbClr>
                    </a:outerShdw>
                  </a:effectLst>
                </a:rPr>
                <a:t>１． 爬行式通货膨胀</a:t>
              </a:r>
            </a:p>
            <a:p>
              <a:pPr algn="just">
                <a:lnSpc>
                  <a:spcPct val="150000"/>
                </a:lnSpc>
              </a:pPr>
              <a:r>
                <a:rPr lang="zh-CN" altLang="en-US" sz="2800" b="1" dirty="0">
                  <a:solidFill>
                    <a:schemeClr val="bg1"/>
                  </a:solidFill>
                  <a:effectLst>
                    <a:outerShdw blurRad="38100" dist="38100" dir="2700000" algn="tl">
                      <a:srgbClr val="000000">
                        <a:alpha val="43137"/>
                      </a:srgbClr>
                    </a:outerShdw>
                  </a:effectLst>
                </a:rPr>
                <a:t>２． 步行式通货膨胀</a:t>
              </a:r>
            </a:p>
            <a:p>
              <a:pPr algn="just">
                <a:lnSpc>
                  <a:spcPct val="150000"/>
                </a:lnSpc>
              </a:pPr>
              <a:r>
                <a:rPr lang="zh-CN" altLang="en-US" sz="2800" b="1" dirty="0">
                  <a:solidFill>
                    <a:schemeClr val="bg1"/>
                  </a:solidFill>
                  <a:effectLst>
                    <a:outerShdw blurRad="38100" dist="38100" dir="2700000" algn="tl">
                      <a:srgbClr val="000000">
                        <a:alpha val="43137"/>
                      </a:srgbClr>
                    </a:outerShdw>
                  </a:effectLst>
                </a:rPr>
                <a:t>３． 奔腾式通货膨胀</a:t>
              </a:r>
            </a:p>
            <a:p>
              <a:pPr algn="just">
                <a:lnSpc>
                  <a:spcPct val="150000"/>
                </a:lnSpc>
              </a:pPr>
              <a:r>
                <a:rPr lang="zh-CN" altLang="en-US" sz="2800" b="1" dirty="0">
                  <a:solidFill>
                    <a:schemeClr val="bg1"/>
                  </a:solidFill>
                  <a:effectLst>
                    <a:outerShdw blurRad="38100" dist="38100" dir="2700000" algn="tl">
                      <a:srgbClr val="000000">
                        <a:alpha val="43137"/>
                      </a:srgbClr>
                    </a:outerShdw>
                  </a:effectLst>
                </a:rPr>
                <a:t>４． 恶性通货膨胀</a:t>
              </a:r>
            </a:p>
          </p:txBody>
        </p:sp>
      </p:grpSp>
      <p:pic>
        <p:nvPicPr>
          <p:cNvPr id="25" name="图片 24">
            <a:extLst>
              <a:ext uri="{FF2B5EF4-FFF2-40B4-BE49-F238E27FC236}">
                <a16:creationId xmlns:a16="http://schemas.microsoft.com/office/drawing/2014/main" xmlns="" id="{F41D4773-1B65-434D-9F70-D68E913AA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316" y="2119369"/>
            <a:ext cx="4898151" cy="3658114"/>
          </a:xfrm>
          <a:prstGeom prst="ellipse">
            <a:avLst/>
          </a:prstGeom>
          <a:ln>
            <a:noFill/>
          </a:ln>
          <a:effectLst>
            <a:softEdge rad="112500"/>
          </a:effectLst>
        </p:spPr>
      </p:pic>
    </p:spTree>
    <p:extLst>
      <p:ext uri="{BB962C8B-B14F-4D97-AF65-F5344CB8AC3E}">
        <p14:creationId xmlns:p14="http://schemas.microsoft.com/office/powerpoint/2010/main" val="30803213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二、通货膨胀的统计测定</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18</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9461954" cy="1846659"/>
          </a:xfrm>
          <a:prstGeom prst="rect">
            <a:avLst/>
          </a:prstGeom>
        </p:spPr>
        <p:txBody>
          <a:bodyPr wrap="square">
            <a:spAutoFit/>
          </a:bodyPr>
          <a:lstStyle/>
          <a:p>
            <a:pPr>
              <a:lnSpc>
                <a:spcPct val="200000"/>
              </a:lnSpc>
            </a:pPr>
            <a:r>
              <a:rPr lang="zh-CN" altLang="en-US" sz="2400" b="1" dirty="0"/>
              <a:t>（一）通货膨胀率的统计</a:t>
            </a:r>
            <a:r>
              <a:rPr lang="zh-CN" altLang="en-US" sz="2400" b="1" dirty="0" smtClean="0"/>
              <a:t>测定</a:t>
            </a:r>
            <a:endParaRPr lang="en-US" altLang="zh-CN" sz="2400" b="1" dirty="0" smtClean="0"/>
          </a:p>
          <a:p>
            <a:pPr>
              <a:lnSpc>
                <a:spcPct val="150000"/>
              </a:lnSpc>
            </a:pPr>
            <a:r>
              <a:rPr lang="zh-CN" altLang="en-US" sz="2200" dirty="0" smtClean="0"/>
              <a:t>        通货膨胀率</a:t>
            </a:r>
            <a:r>
              <a:rPr lang="zh-CN" altLang="en-US" sz="2200" dirty="0"/>
              <a:t>可以按月、季、年度来计算，但以年度指标</a:t>
            </a:r>
            <a:r>
              <a:rPr lang="zh-CN" altLang="en-US" sz="2200" dirty="0" smtClean="0"/>
              <a:t>为主。其计算公式如下</a:t>
            </a:r>
            <a:endParaRPr lang="en-US" altLang="zh-CN" sz="2200"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8146472" y="6554651"/>
            <a:ext cx="2650341"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CH5-2 </a:t>
            </a:r>
            <a:r>
              <a:rPr lang="zh-CN" altLang="en-US" dirty="0" smtClean="0">
                <a:latin typeface="KaiTi" panose="02010609060101010101" pitchFamily="49" charset="-122"/>
                <a:ea typeface="KaiTi" panose="02010609060101010101" pitchFamily="49" charset="-122"/>
              </a:rPr>
              <a:t>通货膨胀统计</a:t>
            </a:r>
            <a:endParaRPr lang="zh-CN" altLang="en-US" dirty="0">
              <a:latin typeface="KaiTi" panose="02010609060101010101" pitchFamily="49" charset="-122"/>
              <a:ea typeface="KaiTi" panose="02010609060101010101" pitchFamily="49" charset="-122"/>
            </a:endParaRPr>
          </a:p>
        </p:txBody>
      </p:sp>
      <p:pic>
        <p:nvPicPr>
          <p:cNvPr id="5" name="图片 4"/>
          <p:cNvPicPr>
            <a:picLocks noChangeAspect="1"/>
          </p:cNvPicPr>
          <p:nvPr/>
        </p:nvPicPr>
        <p:blipFill>
          <a:blip r:embed="rId2"/>
          <a:stretch>
            <a:fillRect/>
          </a:stretch>
        </p:blipFill>
        <p:spPr>
          <a:xfrm>
            <a:off x="2187938" y="3119437"/>
            <a:ext cx="8244534" cy="1374089"/>
          </a:xfrm>
          <a:prstGeom prst="rect">
            <a:avLst/>
          </a:prstGeom>
        </p:spPr>
      </p:pic>
      <p:sp>
        <p:nvSpPr>
          <p:cNvPr id="13" name="矩形 12">
            <a:extLst>
              <a:ext uri="{FF2B5EF4-FFF2-40B4-BE49-F238E27FC236}">
                <a16:creationId xmlns:a16="http://schemas.microsoft.com/office/drawing/2014/main" xmlns="" id="{BEE49575-DDC8-469A-82A3-4D5B6639AC34}"/>
              </a:ext>
            </a:extLst>
          </p:cNvPr>
          <p:cNvSpPr/>
          <p:nvPr/>
        </p:nvSpPr>
        <p:spPr>
          <a:xfrm>
            <a:off x="1884649" y="2969264"/>
            <a:ext cx="8912164" cy="1674435"/>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3031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二、通货膨胀的统计测定</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19</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515938" y="1092793"/>
            <a:ext cx="9461954" cy="719556"/>
          </a:xfrm>
          <a:prstGeom prst="rect">
            <a:avLst/>
          </a:prstGeom>
        </p:spPr>
        <p:txBody>
          <a:bodyPr wrap="square">
            <a:spAutoFit/>
          </a:bodyPr>
          <a:lstStyle/>
          <a:p>
            <a:pPr>
              <a:lnSpc>
                <a:spcPct val="200000"/>
              </a:lnSpc>
            </a:pPr>
            <a:r>
              <a:rPr lang="zh-CN" altLang="en-US" sz="2400" b="1" dirty="0"/>
              <a:t>（二）可用的通货膨胀统计测定</a:t>
            </a:r>
            <a:r>
              <a:rPr lang="zh-CN" altLang="en-US" sz="2400" b="1" dirty="0" smtClean="0"/>
              <a:t>指标</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8146472" y="6554651"/>
            <a:ext cx="2650341"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CH5-2 </a:t>
            </a:r>
            <a:r>
              <a:rPr lang="zh-CN" altLang="en-US" dirty="0" smtClean="0">
                <a:latin typeface="KaiTi" panose="02010609060101010101" pitchFamily="49" charset="-122"/>
                <a:ea typeface="KaiTi" panose="02010609060101010101" pitchFamily="49" charset="-122"/>
              </a:rPr>
              <a:t>通货膨胀统计</a:t>
            </a:r>
            <a:endParaRPr lang="zh-CN" altLang="en-US" dirty="0">
              <a:latin typeface="KaiTi" panose="02010609060101010101" pitchFamily="49" charset="-122"/>
              <a:ea typeface="KaiTi" panose="02010609060101010101" pitchFamily="49" charset="-122"/>
            </a:endParaRPr>
          </a:p>
        </p:txBody>
      </p:sp>
      <p:grpSp>
        <p:nvGrpSpPr>
          <p:cNvPr id="9" name="组合 8">
            <a:extLst>
              <a:ext uri="{FF2B5EF4-FFF2-40B4-BE49-F238E27FC236}">
                <a16:creationId xmlns:a16="http://schemas.microsoft.com/office/drawing/2014/main" xmlns="" id="{174984F9-083E-2740-90A7-6430BA59C288}"/>
              </a:ext>
            </a:extLst>
          </p:cNvPr>
          <p:cNvGrpSpPr/>
          <p:nvPr/>
        </p:nvGrpSpPr>
        <p:grpSpPr>
          <a:xfrm>
            <a:off x="637711" y="2029497"/>
            <a:ext cx="7255433" cy="2688158"/>
            <a:chOff x="863573" y="1724681"/>
            <a:chExt cx="4999972" cy="2092105"/>
          </a:xfrm>
        </p:grpSpPr>
        <p:sp>
          <p:nvSpPr>
            <p:cNvPr id="10" name="矩形: 圆角 5">
              <a:extLst>
                <a:ext uri="{FF2B5EF4-FFF2-40B4-BE49-F238E27FC236}">
                  <a16:creationId xmlns:a16="http://schemas.microsoft.com/office/drawing/2014/main" xmlns="" id="{3F5E5474-C149-F04B-A556-50E2A6C92F1F}"/>
                </a:ext>
              </a:extLst>
            </p:cNvPr>
            <p:cNvSpPr/>
            <p:nvPr/>
          </p:nvSpPr>
          <p:spPr>
            <a:xfrm>
              <a:off x="863573" y="1724681"/>
              <a:ext cx="4999972" cy="2092105"/>
            </a:xfrm>
            <a:prstGeom prst="roundRect">
              <a:avLst>
                <a:gd name="adj" fmla="val 6907"/>
              </a:avLst>
            </a:prstGeom>
            <a:solidFill>
              <a:srgbClr val="7B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1" name="矩形 10">
              <a:extLst>
                <a:ext uri="{FF2B5EF4-FFF2-40B4-BE49-F238E27FC236}">
                  <a16:creationId xmlns:a16="http://schemas.microsoft.com/office/drawing/2014/main" xmlns="" id="{DD41A4B9-D894-DD45-ADDB-1469AD83B5D5}"/>
                </a:ext>
              </a:extLst>
            </p:cNvPr>
            <p:cNvSpPr/>
            <p:nvPr/>
          </p:nvSpPr>
          <p:spPr>
            <a:xfrm>
              <a:off x="1064277" y="1907266"/>
              <a:ext cx="4709460" cy="1796493"/>
            </a:xfrm>
            <a:prstGeom prst="rect">
              <a:avLst/>
            </a:prstGeom>
          </p:spPr>
          <p:txBody>
            <a:bodyPr wrap="square">
              <a:spAutoFit/>
            </a:bodyPr>
            <a:lstStyle/>
            <a:p>
              <a:pPr algn="just">
                <a:lnSpc>
                  <a:spcPct val="150000"/>
                </a:lnSpc>
              </a:pPr>
              <a:r>
                <a:rPr lang="zh-CN" altLang="en-US" sz="2400" b="1" dirty="0">
                  <a:solidFill>
                    <a:schemeClr val="bg1"/>
                  </a:solidFill>
                  <a:effectLst>
                    <a:outerShdw blurRad="38100" dist="38100" dir="2700000" algn="tl">
                      <a:srgbClr val="000000">
                        <a:alpha val="43137"/>
                      </a:srgbClr>
                    </a:outerShdw>
                  </a:effectLst>
                </a:rPr>
                <a:t>１． 居民消费价格指数（ＣＰＩ）</a:t>
              </a:r>
            </a:p>
            <a:p>
              <a:pPr algn="just">
                <a:lnSpc>
                  <a:spcPct val="150000"/>
                </a:lnSpc>
              </a:pPr>
              <a:r>
                <a:rPr lang="zh-CN" altLang="en-US" sz="2400" b="1" dirty="0">
                  <a:solidFill>
                    <a:schemeClr val="bg1"/>
                  </a:solidFill>
                  <a:effectLst>
                    <a:outerShdw blurRad="38100" dist="38100" dir="2700000" algn="tl">
                      <a:srgbClr val="000000">
                        <a:alpha val="43137"/>
                      </a:srgbClr>
                    </a:outerShdw>
                  </a:effectLst>
                </a:rPr>
                <a:t>２． 商品零售价格指数（ＲＰＩ）</a:t>
              </a:r>
            </a:p>
            <a:p>
              <a:pPr algn="just">
                <a:lnSpc>
                  <a:spcPct val="150000"/>
                </a:lnSpc>
              </a:pPr>
              <a:r>
                <a:rPr lang="zh-CN" altLang="en-US" sz="2400" b="1" dirty="0">
                  <a:solidFill>
                    <a:schemeClr val="bg1"/>
                  </a:solidFill>
                  <a:effectLst>
                    <a:outerShdw blurRad="38100" dist="38100" dir="2700000" algn="tl">
                      <a:srgbClr val="000000">
                        <a:alpha val="43137"/>
                      </a:srgbClr>
                    </a:outerShdw>
                  </a:effectLst>
                </a:rPr>
                <a:t>３． 工业生产者出厂价格指数（ＰＰＩ）</a:t>
              </a:r>
            </a:p>
            <a:p>
              <a:pPr algn="just">
                <a:lnSpc>
                  <a:spcPct val="150000"/>
                </a:lnSpc>
              </a:pPr>
              <a:r>
                <a:rPr lang="zh-CN" altLang="en-US" sz="2400" b="1" dirty="0">
                  <a:solidFill>
                    <a:schemeClr val="bg1"/>
                  </a:solidFill>
                  <a:effectLst>
                    <a:outerShdw blurRad="38100" dist="38100" dir="2700000" algn="tl">
                      <a:srgbClr val="000000">
                        <a:alpha val="43137"/>
                      </a:srgbClr>
                    </a:outerShdw>
                  </a:effectLst>
                </a:rPr>
                <a:t>４． 国内生产总值价格指数（ＧＤＰ 缩减指数）</a:t>
              </a:r>
            </a:p>
          </p:txBody>
        </p:sp>
      </p:grpSp>
      <p:pic>
        <p:nvPicPr>
          <p:cNvPr id="6" name="图片 5"/>
          <p:cNvPicPr>
            <a:picLocks noChangeAspect="1"/>
          </p:cNvPicPr>
          <p:nvPr/>
        </p:nvPicPr>
        <p:blipFill>
          <a:blip r:embed="rId2"/>
          <a:stretch>
            <a:fillRect/>
          </a:stretch>
        </p:blipFill>
        <p:spPr>
          <a:xfrm>
            <a:off x="1667634" y="4891573"/>
            <a:ext cx="5605895" cy="1117631"/>
          </a:xfrm>
          <a:prstGeom prst="rect">
            <a:avLst/>
          </a:prstGeom>
        </p:spPr>
      </p:pic>
      <p:sp>
        <p:nvSpPr>
          <p:cNvPr id="14" name="矩形 13">
            <a:extLst>
              <a:ext uri="{FF2B5EF4-FFF2-40B4-BE49-F238E27FC236}">
                <a16:creationId xmlns:a16="http://schemas.microsoft.com/office/drawing/2014/main" xmlns="" id="{BEE49575-DDC8-469A-82A3-4D5B6639AC34}"/>
              </a:ext>
            </a:extLst>
          </p:cNvPr>
          <p:cNvSpPr/>
          <p:nvPr/>
        </p:nvSpPr>
        <p:spPr>
          <a:xfrm>
            <a:off x="1113500" y="4891574"/>
            <a:ext cx="6658900" cy="1117631"/>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xmlns="" id="{706CA55D-B9A9-44FE-88CF-CFC72EDB91AF}"/>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7610395" y="2576945"/>
            <a:ext cx="4789428" cy="3925512"/>
          </a:xfrm>
          <a:prstGeom prst="rect">
            <a:avLst/>
          </a:prstGeom>
        </p:spPr>
      </p:pic>
      <p:sp>
        <p:nvSpPr>
          <p:cNvPr id="16" name="矩形 15">
            <a:extLst>
              <a:ext uri="{FF2B5EF4-FFF2-40B4-BE49-F238E27FC236}">
                <a16:creationId xmlns:a16="http://schemas.microsoft.com/office/drawing/2014/main" xmlns="" id="{93F5E93A-A4FF-6943-8274-4D0931C4C8E7}"/>
              </a:ext>
            </a:extLst>
          </p:cNvPr>
          <p:cNvSpPr/>
          <p:nvPr/>
        </p:nvSpPr>
        <p:spPr>
          <a:xfrm>
            <a:off x="8638132" y="3092937"/>
            <a:ext cx="3067885" cy="1569660"/>
          </a:xfrm>
          <a:prstGeom prst="rect">
            <a:avLst/>
          </a:prstGeom>
        </p:spPr>
        <p:txBody>
          <a:bodyPr wrap="square">
            <a:spAutoFit/>
          </a:bodyPr>
          <a:lstStyle/>
          <a:p>
            <a:pPr algn="just">
              <a:lnSpc>
                <a:spcPct val="120000"/>
              </a:lnSpc>
            </a:pPr>
            <a:r>
              <a:rPr lang="zh-CN" altLang="en-US" sz="2000" b="1" dirty="0">
                <a:solidFill>
                  <a:schemeClr val="bg1"/>
                </a:solidFill>
                <a:effectLst>
                  <a:outerShdw blurRad="38100" dist="38100" dir="2700000" algn="tl">
                    <a:srgbClr val="000000">
                      <a:alpha val="43137"/>
                    </a:srgbClr>
                  </a:outerShdw>
                </a:effectLst>
              </a:rPr>
              <a:t>拓展阅读：</a:t>
            </a:r>
            <a:endParaRPr lang="en-US" altLang="zh-CN" sz="2000" b="1" dirty="0">
              <a:solidFill>
                <a:schemeClr val="bg1"/>
              </a:solidFill>
              <a:effectLst>
                <a:outerShdw blurRad="38100" dist="38100" dir="2700000" algn="tl">
                  <a:srgbClr val="000000">
                    <a:alpha val="43137"/>
                  </a:srgbClr>
                </a:outerShdw>
              </a:effectLst>
            </a:endParaRPr>
          </a:p>
          <a:p>
            <a:pPr algn="just">
              <a:lnSpc>
                <a:spcPct val="120000"/>
              </a:lnSpc>
            </a:pPr>
            <a:r>
              <a:rPr lang="zh-CN" altLang="en-US" sz="2000" b="1" u="sng" dirty="0">
                <a:solidFill>
                  <a:schemeClr val="bg1"/>
                </a:solidFill>
                <a:effectLst>
                  <a:outerShdw blurRad="38100" dist="38100" dir="2700000" algn="tl">
                    <a:srgbClr val="000000">
                      <a:alpha val="43137"/>
                    </a:srgbClr>
                  </a:outerShdw>
                </a:effectLst>
              </a:rPr>
              <a:t>专栏５－３　中国四种代表性通货膨胀指标变动趋势</a:t>
            </a:r>
            <a:endParaRPr lang="en-US" altLang="zh-CN" sz="2000" b="1" u="sng"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2119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空心弧 16">
            <a:extLst>
              <a:ext uri="{FF2B5EF4-FFF2-40B4-BE49-F238E27FC236}">
                <a16:creationId xmlns:a16="http://schemas.microsoft.com/office/drawing/2014/main" xmlns="" id="{80A0A4FF-B398-4C3C-826C-EFC79006E48D}"/>
              </a:ext>
            </a:extLst>
          </p:cNvPr>
          <p:cNvSpPr/>
          <p:nvPr/>
        </p:nvSpPr>
        <p:spPr>
          <a:xfrm>
            <a:off x="-4504900" y="145143"/>
            <a:ext cx="7244216" cy="7244216"/>
          </a:xfrm>
          <a:prstGeom prst="blockArc">
            <a:avLst>
              <a:gd name="adj1" fmla="val 18900000"/>
              <a:gd name="adj2" fmla="val 2700000"/>
              <a:gd name="adj3" fmla="val 223"/>
            </a:avLst>
          </a:prstGeom>
          <a:ln>
            <a:solidFill>
              <a:srgbClr val="00A9F3"/>
            </a:solidFill>
            <a:prstDash val="soli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矩形 2">
            <a:extLst>
              <a:ext uri="{FF2B5EF4-FFF2-40B4-BE49-F238E27FC236}">
                <a16:creationId xmlns:a16="http://schemas.microsoft.com/office/drawing/2014/main" xmlns="" id="{CD7A0A50-A1E9-47F1-B630-0444970FB2E5}"/>
              </a:ext>
            </a:extLst>
          </p:cNvPr>
          <p:cNvSpPr/>
          <p:nvPr/>
        </p:nvSpPr>
        <p:spPr>
          <a:xfrm>
            <a:off x="803970" y="323364"/>
            <a:ext cx="1837362" cy="553998"/>
          </a:xfrm>
          <a:prstGeom prst="rect">
            <a:avLst/>
          </a:prstGeom>
        </p:spPr>
        <p:txBody>
          <a:bodyPr wrap="none">
            <a:spAutoFit/>
          </a:bodyPr>
          <a:lstStyle/>
          <a:p>
            <a:r>
              <a:rPr lang="zh-CN" altLang="en-US" sz="3000" b="1" dirty="0">
                <a:solidFill>
                  <a:schemeClr val="bg1"/>
                </a:solidFill>
              </a:rPr>
              <a:t> 学习目的</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剪去单角的矩形 5">
            <a:extLst>
              <a:ext uri="{FF2B5EF4-FFF2-40B4-BE49-F238E27FC236}">
                <a16:creationId xmlns:a16="http://schemas.microsoft.com/office/drawing/2014/main" xmlns="" id="{30B46A8E-EEE9-48E7-8AA2-982411C3C52C}"/>
              </a:ext>
            </a:extLst>
          </p:cNvPr>
          <p:cNvSpPr/>
          <p:nvPr/>
        </p:nvSpPr>
        <p:spPr>
          <a:xfrm>
            <a:off x="2340883" y="1569525"/>
            <a:ext cx="7882409" cy="900000"/>
          </a:xfrm>
          <a:prstGeom prst="snip1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smtClean="0">
                <a:solidFill>
                  <a:schemeClr val="tx1"/>
                </a:solidFill>
                <a:latin typeface="微软雅黑" panose="020B0503020204020204" pitchFamily="34" charset="-122"/>
                <a:ea typeface="微软雅黑" panose="020B0503020204020204" pitchFamily="34" charset="-122"/>
              </a:rPr>
              <a:t>了解</a:t>
            </a:r>
            <a:r>
              <a:rPr lang="zh-CN" altLang="en-US" sz="2400" b="1" dirty="0">
                <a:solidFill>
                  <a:schemeClr val="tx1"/>
                </a:solidFill>
                <a:latin typeface="微软雅黑" panose="020B0503020204020204" pitchFamily="34" charset="-122"/>
                <a:ea typeface="微软雅黑" panose="020B0503020204020204" pitchFamily="34" charset="-122"/>
              </a:rPr>
              <a:t>国民经济动态统计的实践基础和常规做法</a:t>
            </a:r>
            <a:endParaRPr lang="zh-CN" altLang="en-US" sz="2400" b="1" kern="1200" dirty="0">
              <a:solidFill>
                <a:schemeClr val="tx1"/>
              </a:solidFill>
            </a:endParaRPr>
          </a:p>
        </p:txBody>
      </p:sp>
      <p:sp>
        <p:nvSpPr>
          <p:cNvPr id="6" name="剪去单角的矩形 7">
            <a:extLst>
              <a:ext uri="{FF2B5EF4-FFF2-40B4-BE49-F238E27FC236}">
                <a16:creationId xmlns:a16="http://schemas.microsoft.com/office/drawing/2014/main" xmlns="" id="{7DDFC03B-AA42-41A2-8C4A-FFF8EC84E2E2}"/>
              </a:ext>
            </a:extLst>
          </p:cNvPr>
          <p:cNvSpPr/>
          <p:nvPr/>
        </p:nvSpPr>
        <p:spPr>
          <a:xfrm>
            <a:off x="2863555" y="3388160"/>
            <a:ext cx="7359737" cy="900000"/>
          </a:xfrm>
          <a:prstGeom prst="snip1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理解宏观价格指数</a:t>
            </a:r>
            <a:r>
              <a:rPr lang="zh-CN" altLang="en-US" sz="2400" b="1" dirty="0" smtClean="0">
                <a:solidFill>
                  <a:schemeClr val="tx1"/>
                </a:solidFill>
                <a:latin typeface="微软雅黑" panose="020B0503020204020204" pitchFamily="34" charset="-122"/>
                <a:ea typeface="微软雅黑" panose="020B0503020204020204" pitchFamily="34" charset="-122"/>
              </a:rPr>
              <a:t>统计</a:t>
            </a:r>
            <a:r>
              <a:rPr lang="zh-CN" altLang="en-US" sz="2400" b="1" dirty="0">
                <a:solidFill>
                  <a:schemeClr val="tx1"/>
                </a:solidFill>
                <a:latin typeface="微软雅黑" panose="020B0503020204020204" pitchFamily="34" charset="-122"/>
                <a:ea typeface="微软雅黑" panose="020B0503020204020204" pitchFamily="34" charset="-122"/>
              </a:rPr>
              <a:t>的基本步骤和核心通货膨胀、经济周期波动的基本概念</a:t>
            </a:r>
            <a:endParaRPr lang="zh-CN" altLang="en-US" sz="2400" b="1" kern="1200" dirty="0">
              <a:solidFill>
                <a:schemeClr val="tx1"/>
              </a:solidFill>
            </a:endParaRPr>
          </a:p>
        </p:txBody>
      </p:sp>
      <p:sp>
        <p:nvSpPr>
          <p:cNvPr id="7" name="剪去单角的矩形 9">
            <a:extLst>
              <a:ext uri="{FF2B5EF4-FFF2-40B4-BE49-F238E27FC236}">
                <a16:creationId xmlns:a16="http://schemas.microsoft.com/office/drawing/2014/main" xmlns="" id="{591DE5E1-D4FC-41CF-8318-AB151914570B}"/>
              </a:ext>
            </a:extLst>
          </p:cNvPr>
          <p:cNvSpPr/>
          <p:nvPr/>
        </p:nvSpPr>
        <p:spPr>
          <a:xfrm>
            <a:off x="2150076" y="5067299"/>
            <a:ext cx="8073216" cy="900000"/>
          </a:xfrm>
          <a:prstGeom prst="snip1Rect">
            <a:avLst/>
          </a:prstGeom>
          <a:solidFill>
            <a:srgbClr val="FF5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掌握宏观价格指数加总计算、核心通货膨胀测算、经济增长因素统计分析、经济景气分析的基本方法</a:t>
            </a:r>
            <a:endParaRPr lang="zh-CN" altLang="en-US" sz="2400" b="1" kern="1200" dirty="0">
              <a:solidFill>
                <a:schemeClr val="tx1"/>
              </a:solidFill>
            </a:endParaRPr>
          </a:p>
        </p:txBody>
      </p:sp>
      <p:grpSp>
        <p:nvGrpSpPr>
          <p:cNvPr id="8" name="组合 7">
            <a:extLst>
              <a:ext uri="{FF2B5EF4-FFF2-40B4-BE49-F238E27FC236}">
                <a16:creationId xmlns:a16="http://schemas.microsoft.com/office/drawing/2014/main" xmlns="" id="{2BD78A71-9F86-49A6-8DDB-5846FC586FD4}"/>
              </a:ext>
            </a:extLst>
          </p:cNvPr>
          <p:cNvGrpSpPr/>
          <p:nvPr/>
        </p:nvGrpSpPr>
        <p:grpSpPr>
          <a:xfrm>
            <a:off x="1442206" y="1293769"/>
            <a:ext cx="1451513" cy="1451513"/>
            <a:chOff x="1397321" y="2919369"/>
            <a:chExt cx="1797357" cy="1797357"/>
          </a:xfrm>
        </p:grpSpPr>
        <p:sp>
          <p:nvSpPr>
            <p:cNvPr id="9" name="椭圆 8">
              <a:extLst>
                <a:ext uri="{FF2B5EF4-FFF2-40B4-BE49-F238E27FC236}">
                  <a16:creationId xmlns:a16="http://schemas.microsoft.com/office/drawing/2014/main" xmlns="" id="{E26B1D77-50EA-409B-BC57-EDC591CD23BA}"/>
                </a:ext>
              </a:extLst>
            </p:cNvPr>
            <p:cNvSpPr/>
            <p:nvPr/>
          </p:nvSpPr>
          <p:spPr>
            <a:xfrm>
              <a:off x="1397321" y="2919369"/>
              <a:ext cx="1797357" cy="1797357"/>
            </a:xfrm>
            <a:prstGeom prst="ellipse">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10" name="文本框 9">
              <a:extLst>
                <a:ext uri="{FF2B5EF4-FFF2-40B4-BE49-F238E27FC236}">
                  <a16:creationId xmlns:a16="http://schemas.microsoft.com/office/drawing/2014/main" xmlns="" id="{FD24C253-D088-41D8-921E-FAD070D46DA9}"/>
                </a:ext>
              </a:extLst>
            </p:cNvPr>
            <p:cNvSpPr txBox="1"/>
            <p:nvPr/>
          </p:nvSpPr>
          <p:spPr>
            <a:xfrm>
              <a:off x="1943474" y="3475049"/>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3000" b="1" dirty="0">
                  <a:solidFill>
                    <a:schemeClr val="bg1"/>
                  </a:solidFill>
                </a:rPr>
                <a:t>1</a:t>
              </a:r>
              <a:endParaRPr lang="zh-CN" altLang="en-US" sz="3000" b="1" dirty="0">
                <a:solidFill>
                  <a:schemeClr val="bg1"/>
                </a:solidFill>
              </a:endParaRPr>
            </a:p>
          </p:txBody>
        </p:sp>
      </p:grpSp>
      <p:grpSp>
        <p:nvGrpSpPr>
          <p:cNvPr id="11" name="组合 10">
            <a:extLst>
              <a:ext uri="{FF2B5EF4-FFF2-40B4-BE49-F238E27FC236}">
                <a16:creationId xmlns:a16="http://schemas.microsoft.com/office/drawing/2014/main" xmlns="" id="{E783B20C-B764-4C56-99DC-D05D6BCBB5D6}"/>
              </a:ext>
            </a:extLst>
          </p:cNvPr>
          <p:cNvGrpSpPr/>
          <p:nvPr/>
        </p:nvGrpSpPr>
        <p:grpSpPr>
          <a:xfrm>
            <a:off x="1964877" y="3112404"/>
            <a:ext cx="1451513" cy="1451513"/>
            <a:chOff x="1919992" y="5076197"/>
            <a:chExt cx="1797357" cy="1797357"/>
          </a:xfrm>
        </p:grpSpPr>
        <p:sp>
          <p:nvSpPr>
            <p:cNvPr id="12" name="椭圆 11">
              <a:extLst>
                <a:ext uri="{FF2B5EF4-FFF2-40B4-BE49-F238E27FC236}">
                  <a16:creationId xmlns:a16="http://schemas.microsoft.com/office/drawing/2014/main" xmlns="" id="{E16F2409-C589-41AD-9DE8-7F2DEAA567EE}"/>
                </a:ext>
              </a:extLst>
            </p:cNvPr>
            <p:cNvSpPr/>
            <p:nvPr/>
          </p:nvSpPr>
          <p:spPr>
            <a:xfrm>
              <a:off x="1919992" y="5076197"/>
              <a:ext cx="1797357" cy="1797357"/>
            </a:xfrm>
            <a:prstGeom prst="ellipse">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文本框 12">
              <a:extLst>
                <a:ext uri="{FF2B5EF4-FFF2-40B4-BE49-F238E27FC236}">
                  <a16:creationId xmlns:a16="http://schemas.microsoft.com/office/drawing/2014/main" xmlns="" id="{854F9550-F98B-42AE-9B63-73BC8FD6A408}"/>
                </a:ext>
              </a:extLst>
            </p:cNvPr>
            <p:cNvSpPr txBox="1"/>
            <p:nvPr/>
          </p:nvSpPr>
          <p:spPr>
            <a:xfrm>
              <a:off x="2466145" y="5631877"/>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2</a:t>
              </a:r>
              <a:endParaRPr lang="zh-CN" altLang="en-US" dirty="0"/>
            </a:p>
          </p:txBody>
        </p:sp>
      </p:grpSp>
      <p:grpSp>
        <p:nvGrpSpPr>
          <p:cNvPr id="14" name="组合 13">
            <a:extLst>
              <a:ext uri="{FF2B5EF4-FFF2-40B4-BE49-F238E27FC236}">
                <a16:creationId xmlns:a16="http://schemas.microsoft.com/office/drawing/2014/main" xmlns="" id="{AF188162-EBA5-4640-9685-F2729F274D7C}"/>
              </a:ext>
            </a:extLst>
          </p:cNvPr>
          <p:cNvGrpSpPr/>
          <p:nvPr/>
        </p:nvGrpSpPr>
        <p:grpSpPr>
          <a:xfrm>
            <a:off x="1553978" y="4791543"/>
            <a:ext cx="1451513" cy="1451513"/>
            <a:chOff x="1397321" y="7233026"/>
            <a:chExt cx="1797357" cy="1797357"/>
          </a:xfrm>
        </p:grpSpPr>
        <p:sp>
          <p:nvSpPr>
            <p:cNvPr id="15" name="椭圆 14">
              <a:extLst>
                <a:ext uri="{FF2B5EF4-FFF2-40B4-BE49-F238E27FC236}">
                  <a16:creationId xmlns:a16="http://schemas.microsoft.com/office/drawing/2014/main" xmlns="" id="{D6B65314-005A-4042-8C7D-06682358BB44}"/>
                </a:ext>
              </a:extLst>
            </p:cNvPr>
            <p:cNvSpPr/>
            <p:nvPr/>
          </p:nvSpPr>
          <p:spPr>
            <a:xfrm>
              <a:off x="1397321" y="7233026"/>
              <a:ext cx="1797357" cy="1797357"/>
            </a:xfrm>
            <a:prstGeom prst="ellipse">
              <a:avLst/>
            </a:prstGeom>
            <a:solidFill>
              <a:srgbClr val="FF5050"/>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文本框 15">
              <a:extLst>
                <a:ext uri="{FF2B5EF4-FFF2-40B4-BE49-F238E27FC236}">
                  <a16:creationId xmlns:a16="http://schemas.microsoft.com/office/drawing/2014/main" xmlns="" id="{E2E7DC37-2F3F-4A2E-8E9D-9DFA6DEE5E8D}"/>
                </a:ext>
              </a:extLst>
            </p:cNvPr>
            <p:cNvSpPr txBox="1"/>
            <p:nvPr/>
          </p:nvSpPr>
          <p:spPr>
            <a:xfrm>
              <a:off x="1943474" y="7788706"/>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3</a:t>
              </a:r>
              <a:endParaRPr lang="zh-CN" altLang="en-US" dirty="0"/>
            </a:p>
          </p:txBody>
        </p:sp>
      </p:grpSp>
      <p:sp>
        <p:nvSpPr>
          <p:cNvPr id="2" name="灯片编号占位符 1">
            <a:extLst>
              <a:ext uri="{FF2B5EF4-FFF2-40B4-BE49-F238E27FC236}">
                <a16:creationId xmlns:a16="http://schemas.microsoft.com/office/drawing/2014/main" xmlns="" id="{9F40FE04-9911-41BA-819A-0C27F7A9FB56}"/>
              </a:ext>
            </a:extLst>
          </p:cNvPr>
          <p:cNvSpPr>
            <a:spLocks noGrp="1"/>
          </p:cNvSpPr>
          <p:nvPr>
            <p:ph type="sldNum" sz="quarter" idx="4"/>
          </p:nvPr>
        </p:nvSpPr>
        <p:spPr/>
        <p:txBody>
          <a:bodyPr/>
          <a:lstStyle/>
          <a:p>
            <a:fld id="{089E6A1B-787B-48C2-89E0-46ED219FD4E0}" type="slidenum">
              <a:rPr lang="zh-CN" altLang="en-US" smtClean="0"/>
              <a:pPr/>
              <a:t>2</a:t>
            </a:fld>
            <a:endParaRPr lang="zh-CN" altLang="en-US" dirty="0"/>
          </a:p>
        </p:txBody>
      </p:sp>
      <p:sp>
        <p:nvSpPr>
          <p:cNvPr id="18" name="文本框 17">
            <a:extLst>
              <a:ext uri="{FF2B5EF4-FFF2-40B4-BE49-F238E27FC236}">
                <a16:creationId xmlns:a16="http://schemas.microsoft.com/office/drawing/2014/main" xmlns="" id="{663CE298-E0A9-BB4E-9C03-49BE46A76A37}"/>
              </a:ext>
            </a:extLst>
          </p:cNvPr>
          <p:cNvSpPr txBox="1"/>
          <p:nvPr/>
        </p:nvSpPr>
        <p:spPr>
          <a:xfrm>
            <a:off x="5222223" y="369530"/>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275602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二、通货膨胀的统计测定</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20</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659954" y="1023078"/>
            <a:ext cx="9461954" cy="719556"/>
          </a:xfrm>
          <a:prstGeom prst="rect">
            <a:avLst/>
          </a:prstGeom>
        </p:spPr>
        <p:txBody>
          <a:bodyPr wrap="square">
            <a:spAutoFit/>
          </a:bodyPr>
          <a:lstStyle/>
          <a:p>
            <a:pPr>
              <a:lnSpc>
                <a:spcPct val="200000"/>
              </a:lnSpc>
            </a:pPr>
            <a:r>
              <a:rPr lang="zh-CN" altLang="en-US" sz="2400" b="1" dirty="0"/>
              <a:t>（三）不同价格指数反映通货膨胀的适宜性分析</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8146472" y="6554651"/>
            <a:ext cx="2650341"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CH5-2 </a:t>
            </a:r>
            <a:r>
              <a:rPr lang="zh-CN" altLang="en-US" dirty="0" smtClean="0">
                <a:latin typeface="KaiTi" panose="02010609060101010101" pitchFamily="49" charset="-122"/>
                <a:ea typeface="KaiTi" panose="02010609060101010101" pitchFamily="49" charset="-122"/>
              </a:rPr>
              <a:t>通货膨胀统计</a:t>
            </a:r>
            <a:endParaRPr lang="zh-CN" altLang="en-US" dirty="0">
              <a:latin typeface="KaiTi" panose="02010609060101010101" pitchFamily="49" charset="-122"/>
              <a:ea typeface="KaiTi" panose="02010609060101010101" pitchFamily="49" charset="-122"/>
            </a:endParaRPr>
          </a:p>
        </p:txBody>
      </p:sp>
      <p:pic>
        <p:nvPicPr>
          <p:cNvPr id="5" name="图片 4"/>
          <p:cNvPicPr>
            <a:picLocks noChangeAspect="1"/>
          </p:cNvPicPr>
          <p:nvPr/>
        </p:nvPicPr>
        <p:blipFill>
          <a:blip r:embed="rId2"/>
          <a:stretch>
            <a:fillRect/>
          </a:stretch>
        </p:blipFill>
        <p:spPr>
          <a:xfrm>
            <a:off x="659954" y="1962714"/>
            <a:ext cx="9181309" cy="4147141"/>
          </a:xfrm>
          <a:prstGeom prst="rect">
            <a:avLst/>
          </a:prstGeom>
        </p:spPr>
      </p:pic>
    </p:spTree>
    <p:extLst>
      <p:ext uri="{BB962C8B-B14F-4D97-AF65-F5344CB8AC3E}">
        <p14:creationId xmlns:p14="http://schemas.microsoft.com/office/powerpoint/2010/main" val="25751691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6454011" cy="553998"/>
          </a:xfrm>
          <a:prstGeom prst="rect">
            <a:avLst/>
          </a:prstGeom>
        </p:spPr>
        <p:txBody>
          <a:bodyPr wrap="none">
            <a:spAutoFit/>
          </a:bodyPr>
          <a:lstStyle/>
          <a:p>
            <a:r>
              <a:rPr lang="zh-CN" altLang="en-US" sz="3000" b="1" dirty="0">
                <a:solidFill>
                  <a:schemeClr val="bg1"/>
                </a:solidFill>
              </a:rPr>
              <a:t> 三、核心通货膨胀的概念和统计测定</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21</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659954" y="1023078"/>
            <a:ext cx="9461954" cy="719556"/>
          </a:xfrm>
          <a:prstGeom prst="rect">
            <a:avLst/>
          </a:prstGeom>
        </p:spPr>
        <p:txBody>
          <a:bodyPr wrap="square">
            <a:spAutoFit/>
          </a:bodyPr>
          <a:lstStyle/>
          <a:p>
            <a:pPr>
              <a:lnSpc>
                <a:spcPct val="200000"/>
              </a:lnSpc>
            </a:pPr>
            <a:r>
              <a:rPr lang="zh-CN" altLang="en-US" sz="2400" b="1" dirty="0"/>
              <a:t>（一）核心通货膨胀的概念</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8146472" y="6554651"/>
            <a:ext cx="2650341"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CH5-2 </a:t>
            </a:r>
            <a:r>
              <a:rPr lang="zh-CN" altLang="en-US" dirty="0" smtClean="0">
                <a:latin typeface="KaiTi" panose="02010609060101010101" pitchFamily="49" charset="-122"/>
                <a:ea typeface="KaiTi" panose="02010609060101010101" pitchFamily="49" charset="-122"/>
              </a:rPr>
              <a:t>通货膨胀统计</a:t>
            </a:r>
            <a:endParaRPr lang="zh-CN" altLang="en-US" dirty="0">
              <a:latin typeface="KaiTi" panose="02010609060101010101" pitchFamily="49" charset="-122"/>
              <a:ea typeface="KaiTi" panose="02010609060101010101" pitchFamily="49" charset="-122"/>
            </a:endParaRPr>
          </a:p>
        </p:txBody>
      </p:sp>
      <p:grpSp>
        <p:nvGrpSpPr>
          <p:cNvPr id="9" name="组合 8">
            <a:extLst>
              <a:ext uri="{FF2B5EF4-FFF2-40B4-BE49-F238E27FC236}">
                <a16:creationId xmlns:a16="http://schemas.microsoft.com/office/drawing/2014/main" xmlns="" id="{174984F9-083E-2740-90A7-6430BA59C288}"/>
              </a:ext>
            </a:extLst>
          </p:cNvPr>
          <p:cNvGrpSpPr/>
          <p:nvPr/>
        </p:nvGrpSpPr>
        <p:grpSpPr>
          <a:xfrm>
            <a:off x="445268" y="2119181"/>
            <a:ext cx="5588978" cy="3866126"/>
            <a:chOff x="690038" y="1852602"/>
            <a:chExt cx="4999972" cy="4190899"/>
          </a:xfrm>
        </p:grpSpPr>
        <p:sp>
          <p:nvSpPr>
            <p:cNvPr id="10" name="矩形: 圆角 5">
              <a:extLst>
                <a:ext uri="{FF2B5EF4-FFF2-40B4-BE49-F238E27FC236}">
                  <a16:creationId xmlns:a16="http://schemas.microsoft.com/office/drawing/2014/main" xmlns="" id="{3F5E5474-C149-F04B-A556-50E2A6C92F1F}"/>
                </a:ext>
              </a:extLst>
            </p:cNvPr>
            <p:cNvSpPr/>
            <p:nvPr/>
          </p:nvSpPr>
          <p:spPr>
            <a:xfrm>
              <a:off x="690038" y="1852602"/>
              <a:ext cx="4999972" cy="4190899"/>
            </a:xfrm>
            <a:prstGeom prst="roundRect">
              <a:avLst>
                <a:gd name="adj" fmla="val 6907"/>
              </a:avLst>
            </a:prstGeom>
            <a:solidFill>
              <a:srgbClr val="7B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a:extLst>
                <a:ext uri="{FF2B5EF4-FFF2-40B4-BE49-F238E27FC236}">
                  <a16:creationId xmlns:a16="http://schemas.microsoft.com/office/drawing/2014/main" xmlns="" id="{DD41A4B9-D894-DD45-ADDB-1469AD83B5D5}"/>
                </a:ext>
              </a:extLst>
            </p:cNvPr>
            <p:cNvSpPr/>
            <p:nvPr/>
          </p:nvSpPr>
          <p:spPr>
            <a:xfrm>
              <a:off x="882099" y="1936354"/>
              <a:ext cx="4418947" cy="3703307"/>
            </a:xfrm>
            <a:prstGeom prst="rect">
              <a:avLst/>
            </a:prstGeom>
          </p:spPr>
          <p:txBody>
            <a:bodyPr wrap="square">
              <a:spAutoFit/>
            </a:bodyPr>
            <a:lstStyle/>
            <a:p>
              <a:pPr algn="just">
                <a:lnSpc>
                  <a:spcPct val="150000"/>
                </a:lnSpc>
              </a:pPr>
              <a:r>
                <a:rPr lang="zh-CN" altLang="en-US" sz="2400" b="1" dirty="0">
                  <a:solidFill>
                    <a:schemeClr val="bg1"/>
                  </a:solidFill>
                  <a:effectLst>
                    <a:outerShdw blurRad="38100" dist="38100" dir="2700000" algn="tl">
                      <a:srgbClr val="000000">
                        <a:alpha val="43137"/>
                      </a:srgbClr>
                    </a:outerShdw>
                  </a:effectLst>
                </a:rPr>
                <a:t>核心通货膨胀”作为一个正式的经济学术语最早是由</a:t>
              </a:r>
              <a:r>
                <a:rPr lang="en-US" altLang="zh-CN" sz="2400" b="1" dirty="0">
                  <a:solidFill>
                    <a:schemeClr val="bg1"/>
                  </a:solidFill>
                  <a:effectLst>
                    <a:outerShdw blurRad="38100" dist="38100" dir="2700000" algn="tl">
                      <a:srgbClr val="000000">
                        <a:alpha val="43137"/>
                      </a:srgbClr>
                    </a:outerShdw>
                  </a:effectLst>
                </a:rPr>
                <a:t>Eckstein(1981)</a:t>
              </a:r>
              <a:r>
                <a:rPr lang="zh-CN" altLang="en-US" sz="2400" b="1" dirty="0">
                  <a:solidFill>
                    <a:schemeClr val="bg1"/>
                  </a:solidFill>
                  <a:effectLst>
                    <a:outerShdw blurRad="38100" dist="38100" dir="2700000" algn="tl">
                      <a:srgbClr val="000000">
                        <a:alpha val="43137"/>
                      </a:srgbClr>
                    </a:outerShdw>
                  </a:effectLst>
                </a:rPr>
                <a:t>提出，他认为核心通货膨胀反应的是生产要素（主要是资本和劳动力）成本的长期趋势，并将其定义为市场处于长期均衡时的通货膨胀率。</a:t>
              </a:r>
            </a:p>
          </p:txBody>
        </p:sp>
      </p:grpSp>
      <p:sp>
        <p:nvSpPr>
          <p:cNvPr id="12" name="文本框 11"/>
          <p:cNvSpPr txBox="1"/>
          <p:nvPr/>
        </p:nvSpPr>
        <p:spPr>
          <a:xfrm>
            <a:off x="6402155" y="2196443"/>
            <a:ext cx="5789843" cy="3470630"/>
          </a:xfrm>
          <a:prstGeom prst="rect">
            <a:avLst/>
          </a:prstGeom>
          <a:noFill/>
        </p:spPr>
        <p:txBody>
          <a:bodyPr wrap="square" rtlCol="0">
            <a:spAutoFit/>
          </a:bodyPr>
          <a:lstStyle/>
          <a:p>
            <a:pPr>
              <a:lnSpc>
                <a:spcPct val="200000"/>
              </a:lnSpc>
              <a:spcBef>
                <a:spcPts val="600"/>
              </a:spcBef>
              <a:spcAft>
                <a:spcPts val="600"/>
              </a:spcAft>
            </a:pPr>
            <a:r>
              <a:rPr lang="zh-CN" altLang="en-US" b="1" dirty="0">
                <a:latin typeface="宋体" panose="02010600030101010101" pitchFamily="2" charset="-122"/>
                <a:ea typeface="宋体" panose="02010600030101010101" pitchFamily="2" charset="-122"/>
              </a:rPr>
              <a:t>一类是基于持续性通货膨胀的定义：将通货膨胀视为一般价格水平稳定持续性的增长，是一种货币现象，在货币长期中性的前提下，核心通货膨胀的定义不应该考虑供给冲击引起的通货膨胀</a:t>
            </a:r>
            <a:r>
              <a:rPr lang="zh-CN" altLang="en-US" b="1" dirty="0" smtClean="0">
                <a:latin typeface="宋体" panose="02010600030101010101" pitchFamily="2" charset="-122"/>
                <a:ea typeface="宋体" panose="02010600030101010101" pitchFamily="2" charset="-122"/>
              </a:rPr>
              <a:t>扰动。</a:t>
            </a:r>
            <a:endParaRPr lang="en-US" altLang="zh-CN" b="1" dirty="0" smtClean="0">
              <a:latin typeface="宋体" panose="02010600030101010101" pitchFamily="2" charset="-122"/>
              <a:ea typeface="宋体" panose="02010600030101010101" pitchFamily="2" charset="-122"/>
            </a:endParaRPr>
          </a:p>
          <a:p>
            <a:pPr>
              <a:lnSpc>
                <a:spcPct val="200000"/>
              </a:lnSpc>
              <a:spcBef>
                <a:spcPts val="600"/>
              </a:spcBef>
              <a:spcAft>
                <a:spcPts val="600"/>
              </a:spcAft>
            </a:pPr>
            <a:r>
              <a:rPr lang="zh-CN" altLang="en-US" b="1" dirty="0">
                <a:latin typeface="宋体" panose="02010600030101010101" pitchFamily="2" charset="-122"/>
                <a:ea typeface="宋体" panose="02010600030101010101" pitchFamily="2" charset="-122"/>
              </a:rPr>
              <a:t>另一类是基于普遍性通货膨胀的定义：将通货膨胀定义为商品价格的普遍</a:t>
            </a:r>
            <a:r>
              <a:rPr lang="zh-CN" altLang="en-US" b="1" dirty="0" smtClean="0">
                <a:latin typeface="宋体" panose="02010600030101010101" pitchFamily="2" charset="-122"/>
                <a:ea typeface="宋体" panose="02010600030101010101" pitchFamily="2" charset="-122"/>
              </a:rPr>
              <a:t>上涨。</a:t>
            </a:r>
            <a:endParaRPr lang="en-US" altLang="zh-CN" b="1" dirty="0" smtClean="0">
              <a:latin typeface="宋体" panose="02010600030101010101" pitchFamily="2" charset="-122"/>
              <a:ea typeface="宋体" panose="02010600030101010101" pitchFamily="2" charset="-122"/>
            </a:endParaRPr>
          </a:p>
        </p:txBody>
      </p:sp>
      <p:sp>
        <p:nvSpPr>
          <p:cNvPr id="13" name="矩形 12">
            <a:extLst>
              <a:ext uri="{FF2B5EF4-FFF2-40B4-BE49-F238E27FC236}">
                <a16:creationId xmlns:a16="http://schemas.microsoft.com/office/drawing/2014/main" xmlns="" id="{BEE49575-DDC8-469A-82A3-4D5B6639AC34}"/>
              </a:ext>
            </a:extLst>
          </p:cNvPr>
          <p:cNvSpPr/>
          <p:nvPr/>
        </p:nvSpPr>
        <p:spPr>
          <a:xfrm>
            <a:off x="6341779" y="4672613"/>
            <a:ext cx="5910594" cy="965073"/>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BEE49575-DDC8-469A-82A3-4D5B6639AC34}"/>
              </a:ext>
            </a:extLst>
          </p:cNvPr>
          <p:cNvSpPr/>
          <p:nvPr/>
        </p:nvSpPr>
        <p:spPr>
          <a:xfrm>
            <a:off x="6402156" y="2196443"/>
            <a:ext cx="5910594" cy="2291897"/>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0576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6454011" cy="553998"/>
          </a:xfrm>
          <a:prstGeom prst="rect">
            <a:avLst/>
          </a:prstGeom>
        </p:spPr>
        <p:txBody>
          <a:bodyPr wrap="none">
            <a:spAutoFit/>
          </a:bodyPr>
          <a:lstStyle/>
          <a:p>
            <a:r>
              <a:rPr lang="zh-CN" altLang="en-US" sz="3000" b="1" dirty="0">
                <a:solidFill>
                  <a:schemeClr val="bg1"/>
                </a:solidFill>
              </a:rPr>
              <a:t> 三、核心通货膨胀的概念和统计测定</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22</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659954" y="1023078"/>
            <a:ext cx="9461954" cy="1938992"/>
          </a:xfrm>
          <a:prstGeom prst="rect">
            <a:avLst/>
          </a:prstGeom>
        </p:spPr>
        <p:txBody>
          <a:bodyPr wrap="square">
            <a:spAutoFit/>
          </a:bodyPr>
          <a:lstStyle/>
          <a:p>
            <a:pPr>
              <a:lnSpc>
                <a:spcPct val="200000"/>
              </a:lnSpc>
            </a:pPr>
            <a:r>
              <a:rPr lang="zh-CN" altLang="en-US" sz="2400" b="1" dirty="0"/>
              <a:t>（二）核心通货膨胀的统计</a:t>
            </a:r>
            <a:r>
              <a:rPr lang="zh-CN" altLang="en-US" sz="2400" b="1" dirty="0" smtClean="0"/>
              <a:t>测定</a:t>
            </a:r>
            <a:endParaRPr lang="en-US" altLang="zh-CN" sz="2400" b="1" dirty="0" smtClean="0"/>
          </a:p>
          <a:p>
            <a:pPr>
              <a:lnSpc>
                <a:spcPct val="150000"/>
              </a:lnSpc>
            </a:pPr>
            <a:r>
              <a:rPr lang="zh-CN" altLang="en-US" sz="2400" dirty="0" smtClean="0">
                <a:latin typeface="Malgun Gothic" panose="020B0503020000020004" pitchFamily="34" charset="-127"/>
              </a:rPr>
              <a:t>       按照</a:t>
            </a:r>
            <a:r>
              <a:rPr lang="zh-CN" altLang="en-US" sz="2400" dirty="0">
                <a:latin typeface="Malgun Gothic" panose="020B0503020000020004" pitchFamily="34" charset="-127"/>
              </a:rPr>
              <a:t>测算原理的不同，现有的核心通货膨胀测算方法可分为统计法和计量法两类</a:t>
            </a:r>
            <a:r>
              <a:rPr lang="zh-CN" altLang="en-US" sz="2400" dirty="0" smtClean="0">
                <a:latin typeface="Malgun Gothic" panose="020B0503020000020004" pitchFamily="34" charset="-127"/>
              </a:rPr>
              <a:t>。下面主要介绍四种统计法。</a:t>
            </a:r>
            <a:endParaRPr lang="en-US" altLang="zh-CN" sz="2400" dirty="0" smtClean="0">
              <a:latin typeface="Malgun Gothic" panose="020B0503020000020004" pitchFamily="34" charset="-127"/>
              <a:ea typeface="Malgun Gothic" panose="020B0503020000020004" pitchFamily="34" charset="-127"/>
            </a:endParaRPr>
          </a:p>
        </p:txBody>
      </p:sp>
      <p:sp>
        <p:nvSpPr>
          <p:cNvPr id="2" name="矩形 1">
            <a:extLst>
              <a:ext uri="{FF2B5EF4-FFF2-40B4-BE49-F238E27FC236}">
                <a16:creationId xmlns:a16="http://schemas.microsoft.com/office/drawing/2014/main" xmlns="" id="{50BDB906-8752-0344-B067-FC8E60592C98}"/>
              </a:ext>
            </a:extLst>
          </p:cNvPr>
          <p:cNvSpPr/>
          <p:nvPr/>
        </p:nvSpPr>
        <p:spPr>
          <a:xfrm>
            <a:off x="8146472" y="6554651"/>
            <a:ext cx="2650341"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CH5-2 </a:t>
            </a:r>
            <a:r>
              <a:rPr lang="zh-CN" altLang="en-US" dirty="0" smtClean="0">
                <a:latin typeface="KaiTi" panose="02010609060101010101" pitchFamily="49" charset="-122"/>
                <a:ea typeface="KaiTi" panose="02010609060101010101" pitchFamily="49" charset="-122"/>
              </a:rPr>
              <a:t>通货膨胀统计</a:t>
            </a:r>
            <a:endParaRPr lang="zh-CN" altLang="en-US" dirty="0">
              <a:latin typeface="KaiTi" panose="02010609060101010101" pitchFamily="49" charset="-122"/>
              <a:ea typeface="KaiTi" panose="02010609060101010101" pitchFamily="49" charset="-122"/>
            </a:endParaRPr>
          </a:p>
        </p:txBody>
      </p:sp>
      <p:grpSp>
        <p:nvGrpSpPr>
          <p:cNvPr id="9" name="组合 8">
            <a:extLst>
              <a:ext uri="{FF2B5EF4-FFF2-40B4-BE49-F238E27FC236}">
                <a16:creationId xmlns:a16="http://schemas.microsoft.com/office/drawing/2014/main" xmlns="" id="{174984F9-083E-2740-90A7-6430BA59C288}"/>
              </a:ext>
            </a:extLst>
          </p:cNvPr>
          <p:cNvGrpSpPr/>
          <p:nvPr/>
        </p:nvGrpSpPr>
        <p:grpSpPr>
          <a:xfrm>
            <a:off x="1624301" y="2962070"/>
            <a:ext cx="6369772" cy="3175494"/>
            <a:chOff x="666038" y="1936354"/>
            <a:chExt cx="4635008" cy="4190899"/>
          </a:xfrm>
        </p:grpSpPr>
        <p:sp>
          <p:nvSpPr>
            <p:cNvPr id="10" name="矩形: 圆角 5">
              <a:extLst>
                <a:ext uri="{FF2B5EF4-FFF2-40B4-BE49-F238E27FC236}">
                  <a16:creationId xmlns:a16="http://schemas.microsoft.com/office/drawing/2014/main" xmlns="" id="{3F5E5474-C149-F04B-A556-50E2A6C92F1F}"/>
                </a:ext>
              </a:extLst>
            </p:cNvPr>
            <p:cNvSpPr/>
            <p:nvPr/>
          </p:nvSpPr>
          <p:spPr>
            <a:xfrm>
              <a:off x="666038" y="1936354"/>
              <a:ext cx="2652719" cy="4190899"/>
            </a:xfrm>
            <a:prstGeom prst="roundRect">
              <a:avLst>
                <a:gd name="adj" fmla="val 6907"/>
              </a:avLst>
            </a:prstGeom>
            <a:solidFill>
              <a:srgbClr val="7B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a:extLst>
                <a:ext uri="{FF2B5EF4-FFF2-40B4-BE49-F238E27FC236}">
                  <a16:creationId xmlns:a16="http://schemas.microsoft.com/office/drawing/2014/main" xmlns="" id="{DD41A4B9-D894-DD45-ADDB-1469AD83B5D5}"/>
                </a:ext>
              </a:extLst>
            </p:cNvPr>
            <p:cNvSpPr/>
            <p:nvPr/>
          </p:nvSpPr>
          <p:spPr>
            <a:xfrm>
              <a:off x="882099" y="1936354"/>
              <a:ext cx="4418947" cy="2767129"/>
            </a:xfrm>
            <a:prstGeom prst="rect">
              <a:avLst/>
            </a:prstGeom>
          </p:spPr>
          <p:txBody>
            <a:bodyPr wrap="square">
              <a:spAutoFit/>
            </a:bodyPr>
            <a:lstStyle/>
            <a:p>
              <a:pPr algn="just">
                <a:lnSpc>
                  <a:spcPct val="150000"/>
                </a:lnSpc>
              </a:pPr>
              <a:r>
                <a:rPr lang="zh-CN" altLang="en-US" sz="2400" b="1" dirty="0">
                  <a:solidFill>
                    <a:schemeClr val="bg1"/>
                  </a:solidFill>
                  <a:effectLst>
                    <a:outerShdw blurRad="38100" dist="38100" dir="2700000" algn="tl">
                      <a:srgbClr val="000000">
                        <a:alpha val="43137"/>
                      </a:srgbClr>
                    </a:outerShdw>
                  </a:effectLst>
                </a:rPr>
                <a:t>１． 剔除法</a:t>
              </a:r>
            </a:p>
            <a:p>
              <a:pPr algn="just">
                <a:lnSpc>
                  <a:spcPct val="150000"/>
                </a:lnSpc>
              </a:pPr>
              <a:r>
                <a:rPr lang="zh-CN" altLang="en-US" sz="2400" b="1" dirty="0">
                  <a:solidFill>
                    <a:schemeClr val="bg1"/>
                  </a:solidFill>
                  <a:effectLst>
                    <a:outerShdw blurRad="38100" dist="38100" dir="2700000" algn="tl">
                      <a:srgbClr val="000000">
                        <a:alpha val="43137"/>
                      </a:srgbClr>
                    </a:outerShdw>
                  </a:effectLst>
                </a:rPr>
                <a:t>２． 截尾均值法</a:t>
              </a:r>
            </a:p>
            <a:p>
              <a:pPr algn="just">
                <a:lnSpc>
                  <a:spcPct val="150000"/>
                </a:lnSpc>
              </a:pPr>
              <a:r>
                <a:rPr lang="zh-CN" altLang="en-US" sz="2400" b="1" dirty="0">
                  <a:solidFill>
                    <a:schemeClr val="bg1"/>
                  </a:solidFill>
                  <a:effectLst>
                    <a:outerShdw blurRad="38100" dist="38100" dir="2700000" algn="tl">
                      <a:srgbClr val="000000">
                        <a:alpha val="43137"/>
                      </a:srgbClr>
                    </a:outerShdw>
                  </a:effectLst>
                </a:rPr>
                <a:t>３． 波动性加权法</a:t>
              </a:r>
            </a:p>
            <a:p>
              <a:pPr algn="just">
                <a:lnSpc>
                  <a:spcPct val="150000"/>
                </a:lnSpc>
              </a:pPr>
              <a:r>
                <a:rPr lang="zh-CN" altLang="en-US" sz="2400" b="1" dirty="0">
                  <a:solidFill>
                    <a:schemeClr val="bg1"/>
                  </a:solidFill>
                  <a:effectLst>
                    <a:outerShdw blurRad="38100" dist="38100" dir="2700000" algn="tl">
                      <a:srgbClr val="000000">
                        <a:alpha val="43137"/>
                      </a:srgbClr>
                    </a:outerShdw>
                  </a:effectLst>
                </a:rPr>
                <a:t>４． 指数平滑法</a:t>
              </a:r>
            </a:p>
          </p:txBody>
        </p:sp>
      </p:grpSp>
      <p:pic>
        <p:nvPicPr>
          <p:cNvPr id="15" name="图片 14">
            <a:extLst>
              <a:ext uri="{FF2B5EF4-FFF2-40B4-BE49-F238E27FC236}">
                <a16:creationId xmlns:a16="http://schemas.microsoft.com/office/drawing/2014/main" xmlns="" id="{744B8CF1-88F3-4A65-BCE9-46D62FB6DEDF}"/>
              </a:ext>
            </a:extLst>
          </p:cNvPr>
          <p:cNvPicPr>
            <a:picLocks noChangeAspect="1"/>
          </p:cNvPicPr>
          <p:nvPr/>
        </p:nvPicPr>
        <p:blipFill rotWithShape="1">
          <a:blip r:embed="rId2">
            <a:extLst>
              <a:ext uri="{28A0092B-C50C-407E-A947-70E740481C1C}">
                <a14:useLocalDpi xmlns:a14="http://schemas.microsoft.com/office/drawing/2010/main" val="0"/>
              </a:ext>
            </a:extLst>
          </a:blip>
          <a:srcRect l="51300" b="4437"/>
          <a:stretch/>
        </p:blipFill>
        <p:spPr>
          <a:xfrm>
            <a:off x="7311095" y="2159200"/>
            <a:ext cx="3999376" cy="3822766"/>
          </a:xfrm>
          <a:prstGeom prst="rect">
            <a:avLst/>
          </a:prstGeom>
        </p:spPr>
      </p:pic>
    </p:spTree>
    <p:extLst>
      <p:ext uri="{BB962C8B-B14F-4D97-AF65-F5344CB8AC3E}">
        <p14:creationId xmlns:p14="http://schemas.microsoft.com/office/powerpoint/2010/main" val="14871287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xmlns=""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a16="http://schemas.microsoft.com/office/drawing/2014/main" xmlns=""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xmlns=""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sp>
        <p:nvSpPr>
          <p:cNvPr id="4" name="TextBox 6">
            <a:extLst>
              <a:ext uri="{FF2B5EF4-FFF2-40B4-BE49-F238E27FC236}">
                <a16:creationId xmlns:a16="http://schemas.microsoft.com/office/drawing/2014/main" xmlns="" id="{05FC6914-E775-488E-83D5-17487A01516A}"/>
              </a:ext>
            </a:extLst>
          </p:cNvPr>
          <p:cNvSpPr txBox="1"/>
          <p:nvPr/>
        </p:nvSpPr>
        <p:spPr>
          <a:xfrm>
            <a:off x="4196952" y="957167"/>
            <a:ext cx="7013608" cy="584775"/>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第三节经济增长与波动统计</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7" name="组合 46">
            <a:extLst>
              <a:ext uri="{FF2B5EF4-FFF2-40B4-BE49-F238E27FC236}">
                <a16:creationId xmlns:a16="http://schemas.microsoft.com/office/drawing/2014/main" xmlns="" id="{CE3376D5-9A58-4C76-B1C1-43A668E56427}"/>
              </a:ext>
            </a:extLst>
          </p:cNvPr>
          <p:cNvGrpSpPr/>
          <p:nvPr/>
        </p:nvGrpSpPr>
        <p:grpSpPr>
          <a:xfrm>
            <a:off x="4183948" y="1708539"/>
            <a:ext cx="7013608" cy="1026024"/>
            <a:chOff x="4012013" y="2937501"/>
            <a:chExt cx="5282090" cy="585059"/>
          </a:xfrm>
        </p:grpSpPr>
        <p:sp>
          <p:nvSpPr>
            <p:cNvPr id="42" name="TextBox 4">
              <a:extLst>
                <a:ext uri="{FF2B5EF4-FFF2-40B4-BE49-F238E27FC236}">
                  <a16:creationId xmlns:a16="http://schemas.microsoft.com/office/drawing/2014/main" xmlns=""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xmlns=""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xmlns=""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xmlns="" id="{762E2A34-619B-466C-B05F-8CC1C345BCD8}"/>
                </a:ext>
              </a:extLst>
            </p:cNvPr>
            <p:cNvSpPr txBox="1"/>
            <p:nvPr/>
          </p:nvSpPr>
          <p:spPr>
            <a:xfrm>
              <a:off x="5006543" y="3051022"/>
              <a:ext cx="4287559" cy="263250"/>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经济增长统计基础</a:t>
              </a:r>
            </a:p>
          </p:txBody>
        </p:sp>
      </p:grpSp>
      <p:grpSp>
        <p:nvGrpSpPr>
          <p:cNvPr id="48" name="组合 47">
            <a:extLst>
              <a:ext uri="{FF2B5EF4-FFF2-40B4-BE49-F238E27FC236}">
                <a16:creationId xmlns:a16="http://schemas.microsoft.com/office/drawing/2014/main" xmlns="" id="{EC39A64F-781A-4E2A-BF1B-70B774285BF2}"/>
              </a:ext>
            </a:extLst>
          </p:cNvPr>
          <p:cNvGrpSpPr/>
          <p:nvPr/>
        </p:nvGrpSpPr>
        <p:grpSpPr>
          <a:xfrm>
            <a:off x="4183948" y="2655687"/>
            <a:ext cx="7013608" cy="1015510"/>
            <a:chOff x="4012013" y="2937501"/>
            <a:chExt cx="5282090" cy="579064"/>
          </a:xfrm>
        </p:grpSpPr>
        <p:sp>
          <p:nvSpPr>
            <p:cNvPr id="49"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xmlns=""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xmlns=""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xmlns="" id="{F43B4139-6156-4D97-8865-BE3767FF280B}"/>
                </a:ext>
              </a:extLst>
            </p:cNvPr>
            <p:cNvSpPr txBox="1"/>
            <p:nvPr/>
          </p:nvSpPr>
          <p:spPr>
            <a:xfrm>
              <a:off x="4876109" y="3068557"/>
              <a:ext cx="1993417" cy="263251"/>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经济增长因素统计</a:t>
              </a:r>
            </a:p>
          </p:txBody>
        </p:sp>
      </p:grpSp>
      <p:sp>
        <p:nvSpPr>
          <p:cNvPr id="2" name="灯片编号占位符 1">
            <a:extLst>
              <a:ext uri="{FF2B5EF4-FFF2-40B4-BE49-F238E27FC236}">
                <a16:creationId xmlns:a16="http://schemas.microsoft.com/office/drawing/2014/main" xmlns="" id="{C799BB6C-7C11-4C66-93D6-83490D65C676}"/>
              </a:ext>
            </a:extLst>
          </p:cNvPr>
          <p:cNvSpPr>
            <a:spLocks noGrp="1"/>
          </p:cNvSpPr>
          <p:nvPr>
            <p:ph type="sldNum" sz="quarter" idx="4"/>
          </p:nvPr>
        </p:nvSpPr>
        <p:spPr/>
        <p:txBody>
          <a:bodyPr/>
          <a:lstStyle/>
          <a:p>
            <a:fld id="{089E6A1B-787B-48C2-89E0-46ED219FD4E0}" type="slidenum">
              <a:rPr lang="zh-CN" altLang="en-US" smtClean="0"/>
              <a:pPr/>
              <a:t>23</a:t>
            </a:fld>
            <a:endParaRPr lang="zh-CN" altLang="en-US" dirty="0"/>
          </a:p>
        </p:txBody>
      </p:sp>
      <p:sp>
        <p:nvSpPr>
          <p:cNvPr id="21" name="文本框 20">
            <a:extLst>
              <a:ext uri="{FF2B5EF4-FFF2-40B4-BE49-F238E27FC236}">
                <a16:creationId xmlns:a16="http://schemas.microsoft.com/office/drawing/2014/main" xmlns=""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grpSp>
        <p:nvGrpSpPr>
          <p:cNvPr id="22" name="组合 21">
            <a:extLst>
              <a:ext uri="{FF2B5EF4-FFF2-40B4-BE49-F238E27FC236}">
                <a16:creationId xmlns:a16="http://schemas.microsoft.com/office/drawing/2014/main" xmlns="" id="{EC39A64F-781A-4E2A-BF1B-70B774285BF2}"/>
              </a:ext>
            </a:extLst>
          </p:cNvPr>
          <p:cNvGrpSpPr/>
          <p:nvPr/>
        </p:nvGrpSpPr>
        <p:grpSpPr>
          <a:xfrm>
            <a:off x="4196952" y="3609686"/>
            <a:ext cx="7013608" cy="886477"/>
            <a:chOff x="4012013" y="2937501"/>
            <a:chExt cx="5282090" cy="505487"/>
          </a:xfrm>
        </p:grpSpPr>
        <p:sp>
          <p:nvSpPr>
            <p:cNvPr id="23"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xmlns="" id="{516D245C-CFD9-41F4-A394-9A292B387897}"/>
                </a:ext>
              </a:extLst>
            </p:cNvPr>
            <p:cNvGrpSpPr/>
            <p:nvPr/>
          </p:nvGrpSpPr>
          <p:grpSpPr>
            <a:xfrm>
              <a:off x="4012013" y="2937501"/>
              <a:ext cx="864096" cy="504000"/>
              <a:chOff x="2165941" y="1718222"/>
              <a:chExt cx="864096" cy="504000"/>
            </a:xfrm>
          </p:grpSpPr>
          <p:sp>
            <p:nvSpPr>
              <p:cNvPr id="26"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TextBox 10">
                <a:extLst>
                  <a:ext uri="{FF2B5EF4-FFF2-40B4-BE49-F238E27FC236}">
                    <a16:creationId xmlns:a16="http://schemas.microsoft.com/office/drawing/2014/main" xmlns="" id="{7C0B01C3-2C93-4F28-8462-8D4088DD30B9}"/>
                  </a:ext>
                </a:extLst>
              </p:cNvPr>
              <p:cNvSpPr txBox="1"/>
              <p:nvPr/>
            </p:nvSpPr>
            <p:spPr>
              <a:xfrm>
                <a:off x="2296375" y="1835621"/>
                <a:ext cx="370869" cy="263251"/>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25" name="TextBox 21">
              <a:extLst>
                <a:ext uri="{FF2B5EF4-FFF2-40B4-BE49-F238E27FC236}">
                  <a16:creationId xmlns:a16="http://schemas.microsoft.com/office/drawing/2014/main" xmlns="" id="{F43B4139-6156-4D97-8865-BE3767FF280B}"/>
                </a:ext>
              </a:extLst>
            </p:cNvPr>
            <p:cNvSpPr txBox="1"/>
            <p:nvPr/>
          </p:nvSpPr>
          <p:spPr>
            <a:xfrm>
              <a:off x="4876109" y="3068557"/>
              <a:ext cx="1993417" cy="263251"/>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经济增长质量统计</a:t>
              </a:r>
            </a:p>
          </p:txBody>
        </p:sp>
      </p:grpSp>
      <p:grpSp>
        <p:nvGrpSpPr>
          <p:cNvPr id="28" name="组合 27">
            <a:extLst>
              <a:ext uri="{FF2B5EF4-FFF2-40B4-BE49-F238E27FC236}">
                <a16:creationId xmlns:a16="http://schemas.microsoft.com/office/drawing/2014/main" xmlns="" id="{EC39A64F-781A-4E2A-BF1B-70B774285BF2}"/>
              </a:ext>
            </a:extLst>
          </p:cNvPr>
          <p:cNvGrpSpPr/>
          <p:nvPr/>
        </p:nvGrpSpPr>
        <p:grpSpPr>
          <a:xfrm>
            <a:off x="4183948" y="4636105"/>
            <a:ext cx="7013608" cy="886477"/>
            <a:chOff x="4012013" y="2937501"/>
            <a:chExt cx="5282090" cy="505487"/>
          </a:xfrm>
        </p:grpSpPr>
        <p:sp>
          <p:nvSpPr>
            <p:cNvPr id="29"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xmlns="" id="{516D245C-CFD9-41F4-A394-9A292B387897}"/>
                </a:ext>
              </a:extLst>
            </p:cNvPr>
            <p:cNvGrpSpPr/>
            <p:nvPr/>
          </p:nvGrpSpPr>
          <p:grpSpPr>
            <a:xfrm>
              <a:off x="4012013" y="2937501"/>
              <a:ext cx="864096" cy="504000"/>
              <a:chOff x="2165941" y="1718222"/>
              <a:chExt cx="864096" cy="504000"/>
            </a:xfrm>
          </p:grpSpPr>
          <p:sp>
            <p:nvSpPr>
              <p:cNvPr id="32"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3" name="TextBox 10">
                <a:extLst>
                  <a:ext uri="{FF2B5EF4-FFF2-40B4-BE49-F238E27FC236}">
                    <a16:creationId xmlns:a16="http://schemas.microsoft.com/office/drawing/2014/main" xmlns="" id="{7C0B01C3-2C93-4F28-8462-8D4088DD30B9}"/>
                  </a:ext>
                </a:extLst>
              </p:cNvPr>
              <p:cNvSpPr txBox="1"/>
              <p:nvPr/>
            </p:nvSpPr>
            <p:spPr>
              <a:xfrm>
                <a:off x="2296375" y="1835621"/>
                <a:ext cx="370869" cy="263251"/>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grpSp>
        <p:sp>
          <p:nvSpPr>
            <p:cNvPr id="31" name="TextBox 21">
              <a:extLst>
                <a:ext uri="{FF2B5EF4-FFF2-40B4-BE49-F238E27FC236}">
                  <a16:creationId xmlns:a16="http://schemas.microsoft.com/office/drawing/2014/main" xmlns="" id="{F43B4139-6156-4D97-8865-BE3767FF280B}"/>
                </a:ext>
              </a:extLst>
            </p:cNvPr>
            <p:cNvSpPr txBox="1"/>
            <p:nvPr/>
          </p:nvSpPr>
          <p:spPr>
            <a:xfrm>
              <a:off x="4876109" y="3068557"/>
              <a:ext cx="1993417" cy="263251"/>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经济波动统计概述</a:t>
              </a:r>
            </a:p>
          </p:txBody>
        </p:sp>
      </p:grpSp>
      <p:grpSp>
        <p:nvGrpSpPr>
          <p:cNvPr id="34" name="组合 33">
            <a:extLst>
              <a:ext uri="{FF2B5EF4-FFF2-40B4-BE49-F238E27FC236}">
                <a16:creationId xmlns:a16="http://schemas.microsoft.com/office/drawing/2014/main" xmlns="" id="{EC39A64F-781A-4E2A-BF1B-70B774285BF2}"/>
              </a:ext>
            </a:extLst>
          </p:cNvPr>
          <p:cNvGrpSpPr/>
          <p:nvPr/>
        </p:nvGrpSpPr>
        <p:grpSpPr>
          <a:xfrm>
            <a:off x="4183948" y="5659916"/>
            <a:ext cx="7013608" cy="886477"/>
            <a:chOff x="4012013" y="2937501"/>
            <a:chExt cx="5282090" cy="505487"/>
          </a:xfrm>
        </p:grpSpPr>
        <p:sp>
          <p:nvSpPr>
            <p:cNvPr id="35"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36" name="组合 35">
              <a:extLst>
                <a:ext uri="{FF2B5EF4-FFF2-40B4-BE49-F238E27FC236}">
                  <a16:creationId xmlns:a16="http://schemas.microsoft.com/office/drawing/2014/main" xmlns="" id="{516D245C-CFD9-41F4-A394-9A292B387897}"/>
                </a:ext>
              </a:extLst>
            </p:cNvPr>
            <p:cNvGrpSpPr/>
            <p:nvPr/>
          </p:nvGrpSpPr>
          <p:grpSpPr>
            <a:xfrm>
              <a:off x="4012013" y="2937501"/>
              <a:ext cx="864096" cy="504000"/>
              <a:chOff x="2165941" y="1718222"/>
              <a:chExt cx="864096" cy="504000"/>
            </a:xfrm>
          </p:grpSpPr>
          <p:sp>
            <p:nvSpPr>
              <p:cNvPr id="38"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9" name="TextBox 10">
                <a:extLst>
                  <a:ext uri="{FF2B5EF4-FFF2-40B4-BE49-F238E27FC236}">
                    <a16:creationId xmlns:a16="http://schemas.microsoft.com/office/drawing/2014/main" xmlns="" id="{7C0B01C3-2C93-4F28-8462-8D4088DD30B9}"/>
                  </a:ext>
                </a:extLst>
              </p:cNvPr>
              <p:cNvSpPr txBox="1"/>
              <p:nvPr/>
            </p:nvSpPr>
            <p:spPr>
              <a:xfrm>
                <a:off x="2296375" y="1835621"/>
                <a:ext cx="370869" cy="263251"/>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五</a:t>
                </a:r>
              </a:p>
            </p:txBody>
          </p:sp>
        </p:grpSp>
        <p:sp>
          <p:nvSpPr>
            <p:cNvPr id="37" name="TextBox 21">
              <a:extLst>
                <a:ext uri="{FF2B5EF4-FFF2-40B4-BE49-F238E27FC236}">
                  <a16:creationId xmlns:a16="http://schemas.microsoft.com/office/drawing/2014/main" xmlns="" id="{F43B4139-6156-4D97-8865-BE3767FF280B}"/>
                </a:ext>
              </a:extLst>
            </p:cNvPr>
            <p:cNvSpPr txBox="1"/>
            <p:nvPr/>
          </p:nvSpPr>
          <p:spPr>
            <a:xfrm>
              <a:off x="4876109" y="3068557"/>
              <a:ext cx="1993417" cy="263251"/>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经济</a:t>
              </a:r>
              <a:r>
                <a:rPr lang="zh-CN" altLang="en-US" sz="2400" b="1" dirty="0">
                  <a:solidFill>
                    <a:schemeClr val="bg1"/>
                  </a:solidFill>
                  <a:latin typeface="微软雅黑" panose="020B0503020204020204" pitchFamily="34" charset="-122"/>
                  <a:ea typeface="微软雅黑" panose="020B0503020204020204" pitchFamily="34" charset="-122"/>
                </a:rPr>
                <a:t>波动统计分析</a:t>
              </a:r>
            </a:p>
          </p:txBody>
        </p:sp>
      </p:grpSp>
    </p:spTree>
    <p:extLst>
      <p:ext uri="{BB962C8B-B14F-4D97-AF65-F5344CB8AC3E}">
        <p14:creationId xmlns:p14="http://schemas.microsoft.com/office/powerpoint/2010/main" val="17653470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350871" cy="584775"/>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经济增长统计</a:t>
            </a:r>
            <a:r>
              <a:rPr lang="zh-CN" altLang="en-US" sz="3200" b="1" dirty="0" smtClean="0">
                <a:solidFill>
                  <a:schemeClr val="bg1"/>
                </a:solidFill>
                <a:latin typeface="微软雅黑" panose="020B0503020204020204" pitchFamily="34" charset="-122"/>
                <a:ea typeface="微软雅黑" panose="020B0503020204020204" pitchFamily="34" charset="-122"/>
              </a:rPr>
              <a:t>基础</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24</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（一）经济增长的内涵</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16" name="文本框 15"/>
          <p:cNvSpPr txBox="1"/>
          <p:nvPr/>
        </p:nvSpPr>
        <p:spPr>
          <a:xfrm>
            <a:off x="4364182" y="2021954"/>
            <a:ext cx="7245926" cy="3570208"/>
          </a:xfrm>
          <a:prstGeom prst="rect">
            <a:avLst/>
          </a:prstGeom>
          <a:noFill/>
        </p:spPr>
        <p:txBody>
          <a:bodyPr wrap="square" rtlCol="0">
            <a:spAutoFit/>
          </a:bodyPr>
          <a:lstStyle/>
          <a:p>
            <a:pPr>
              <a:lnSpc>
                <a:spcPct val="200000"/>
              </a:lnSpc>
              <a:spcBef>
                <a:spcPts val="600"/>
              </a:spcBef>
              <a:spcAft>
                <a:spcPts val="600"/>
              </a:spcAft>
            </a:pPr>
            <a:r>
              <a:rPr lang="zh-CN" altLang="en-US" b="1" dirty="0" smtClean="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经济增长最普通的定义是以固定价格计算的人均国民收入的某种度量的变化率。” </a:t>
            </a:r>
            <a:endParaRPr lang="en-US" altLang="zh-CN" b="1" dirty="0" smtClean="0">
              <a:latin typeface="宋体" panose="02010600030101010101" pitchFamily="2" charset="-122"/>
              <a:ea typeface="宋体" panose="02010600030101010101" pitchFamily="2" charset="-122"/>
            </a:endParaRPr>
          </a:p>
          <a:p>
            <a:pPr>
              <a:lnSpc>
                <a:spcPct val="200000"/>
              </a:lnSpc>
              <a:spcBef>
                <a:spcPts val="600"/>
              </a:spcBef>
              <a:spcAft>
                <a:spcPts val="600"/>
              </a:spcAft>
            </a:pPr>
            <a:r>
              <a:rPr lang="zh-CN" altLang="en-US" b="1" dirty="0">
                <a:latin typeface="宋体" panose="02010600030101010101" pitchFamily="2" charset="-122"/>
                <a:ea typeface="宋体" panose="02010600030101010101" pitchFamily="2" charset="-122"/>
              </a:rPr>
              <a:t>作为经济增长研究基础的最广泛应用的概念，是以不变价格计算的国内生产总值，即实际</a:t>
            </a:r>
            <a:r>
              <a:rPr lang="zh-CN" altLang="en-US" b="1" dirty="0" smtClean="0">
                <a:latin typeface="宋体" panose="02010600030101010101" pitchFamily="2" charset="-122"/>
                <a:ea typeface="宋体" panose="02010600030101010101" pitchFamily="2" charset="-122"/>
              </a:rPr>
              <a:t>的国内生产总值</a:t>
            </a:r>
            <a:r>
              <a:rPr lang="zh-CN" altLang="en-US" b="1" dirty="0">
                <a:latin typeface="宋体" panose="02010600030101010101" pitchFamily="2" charset="-122"/>
                <a:ea typeface="宋体" panose="02010600030101010101" pitchFamily="2" charset="-122"/>
              </a:rPr>
              <a:t>。因此，经济增长应当以实际国内生产总值的增长率来度量，或者如果</a:t>
            </a:r>
            <a:r>
              <a:rPr lang="zh-CN" altLang="en-US" b="1" dirty="0" smtClean="0">
                <a:latin typeface="宋体" panose="02010600030101010101" pitchFamily="2" charset="-122"/>
                <a:ea typeface="宋体" panose="02010600030101010101" pitchFamily="2" charset="-122"/>
              </a:rPr>
              <a:t>愿意用</a:t>
            </a:r>
            <a:r>
              <a:rPr lang="zh-CN" altLang="en-US" b="1" dirty="0">
                <a:latin typeface="宋体" panose="02010600030101010101" pitchFamily="2" charset="-122"/>
                <a:ea typeface="宋体" panose="02010600030101010101" pitchFamily="2" charset="-122"/>
              </a:rPr>
              <a:t>人口变动的影响调整时，以人均国内生产总值度量。</a:t>
            </a:r>
            <a:endParaRPr lang="en-US" altLang="zh-CN" b="1" dirty="0" smtClean="0">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xmlns="" id="{BEE49575-DDC8-469A-82A3-4D5B6639AC34}"/>
              </a:ext>
            </a:extLst>
          </p:cNvPr>
          <p:cNvSpPr/>
          <p:nvPr/>
        </p:nvSpPr>
        <p:spPr>
          <a:xfrm>
            <a:off x="4193648" y="3421430"/>
            <a:ext cx="7586993" cy="2170732"/>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BEE49575-DDC8-469A-82A3-4D5B6639AC34}"/>
              </a:ext>
            </a:extLst>
          </p:cNvPr>
          <p:cNvSpPr/>
          <p:nvPr/>
        </p:nvSpPr>
        <p:spPr>
          <a:xfrm>
            <a:off x="4216374" y="1842161"/>
            <a:ext cx="7586993" cy="1419360"/>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3">
            <a:extLst>
              <a:ext uri="{FF2B5EF4-FFF2-40B4-BE49-F238E27FC236}">
                <a16:creationId xmlns:a16="http://schemas.microsoft.com/office/drawing/2014/main" xmlns="" id="{0B48BAD7-F99D-D24A-AE01-69C297AD6A47}"/>
              </a:ext>
            </a:extLst>
          </p:cNvPr>
          <p:cNvSpPr/>
          <p:nvPr/>
        </p:nvSpPr>
        <p:spPr>
          <a:xfrm>
            <a:off x="1279058" y="2653077"/>
            <a:ext cx="1700347"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a:t>
            </a:r>
            <a:r>
              <a:rPr lang="zh-CN" altLang="en-US" sz="2200" b="1" dirty="0" smtClean="0">
                <a:solidFill>
                  <a:schemeClr val="bg1"/>
                </a:solidFill>
                <a:latin typeface="微软雅黑" panose="020B0503020204020204" pitchFamily="34" charset="-122"/>
                <a:ea typeface="微软雅黑" panose="020B0503020204020204" pitchFamily="34" charset="-122"/>
              </a:rPr>
              <a:t>经济增长</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22" name="圆角矩形 14">
            <a:extLst>
              <a:ext uri="{FF2B5EF4-FFF2-40B4-BE49-F238E27FC236}">
                <a16:creationId xmlns:a16="http://schemas.microsoft.com/office/drawing/2014/main" xmlns="" id="{B3E82599-F9D2-824D-AC3F-C682B85320AB}"/>
              </a:ext>
            </a:extLst>
          </p:cNvPr>
          <p:cNvSpPr/>
          <p:nvPr/>
        </p:nvSpPr>
        <p:spPr>
          <a:xfrm>
            <a:off x="1279058" y="4434857"/>
            <a:ext cx="1602687"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smtClean="0">
                <a:solidFill>
                  <a:schemeClr val="bg1"/>
                </a:solidFill>
                <a:latin typeface="微软雅黑" panose="020B0503020204020204" pitchFamily="34" charset="-122"/>
                <a:ea typeface="微软雅黑" panose="020B0503020204020204" pitchFamily="34" charset="-122"/>
              </a:rPr>
              <a:t>经济发展</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5" name="上下箭头 4"/>
          <p:cNvSpPr/>
          <p:nvPr/>
        </p:nvSpPr>
        <p:spPr>
          <a:xfrm>
            <a:off x="1856509" y="3373077"/>
            <a:ext cx="471055" cy="10617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20264627">
            <a:off x="3144982" y="2804650"/>
            <a:ext cx="1048666" cy="201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rot="3205924">
            <a:off x="3013365" y="3680477"/>
            <a:ext cx="1048666" cy="201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22656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350871" cy="584775"/>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经济增长统计</a:t>
            </a:r>
            <a:r>
              <a:rPr lang="zh-CN" altLang="en-US" sz="3200" b="1" dirty="0" smtClean="0">
                <a:solidFill>
                  <a:schemeClr val="bg1"/>
                </a:solidFill>
                <a:latin typeface="微软雅黑" panose="020B0503020204020204" pitchFamily="34" charset="-122"/>
                <a:ea typeface="微软雅黑" panose="020B0503020204020204" pitchFamily="34" charset="-122"/>
              </a:rPr>
              <a:t>基础</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25</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（二）经济增长率</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17" name="圆角矩形 13">
            <a:extLst>
              <a:ext uri="{FF2B5EF4-FFF2-40B4-BE49-F238E27FC236}">
                <a16:creationId xmlns:a16="http://schemas.microsoft.com/office/drawing/2014/main" xmlns="" id="{0B48BAD7-F99D-D24A-AE01-69C297AD6A47}"/>
              </a:ext>
            </a:extLst>
          </p:cNvPr>
          <p:cNvSpPr/>
          <p:nvPr/>
        </p:nvSpPr>
        <p:spPr>
          <a:xfrm>
            <a:off x="1103656" y="2056627"/>
            <a:ext cx="3556178"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１． 经济增长率的计算</a:t>
            </a:r>
          </a:p>
        </p:txBody>
      </p:sp>
      <p:pic>
        <p:nvPicPr>
          <p:cNvPr id="7" name="图片 6"/>
          <p:cNvPicPr>
            <a:picLocks noChangeAspect="1"/>
          </p:cNvPicPr>
          <p:nvPr/>
        </p:nvPicPr>
        <p:blipFill>
          <a:blip r:embed="rId2"/>
          <a:stretch>
            <a:fillRect/>
          </a:stretch>
        </p:blipFill>
        <p:spPr>
          <a:xfrm>
            <a:off x="3140596" y="3058259"/>
            <a:ext cx="4534822" cy="867160"/>
          </a:xfrm>
          <a:prstGeom prst="rect">
            <a:avLst/>
          </a:prstGeom>
        </p:spPr>
      </p:pic>
      <p:pic>
        <p:nvPicPr>
          <p:cNvPr id="9" name="图片 8"/>
          <p:cNvPicPr>
            <a:picLocks noChangeAspect="1"/>
          </p:cNvPicPr>
          <p:nvPr/>
        </p:nvPicPr>
        <p:blipFill>
          <a:blip r:embed="rId3"/>
          <a:stretch>
            <a:fillRect/>
          </a:stretch>
        </p:blipFill>
        <p:spPr>
          <a:xfrm>
            <a:off x="3140596" y="4422490"/>
            <a:ext cx="7141683" cy="656021"/>
          </a:xfrm>
          <a:prstGeom prst="rect">
            <a:avLst/>
          </a:prstGeom>
        </p:spPr>
      </p:pic>
      <p:pic>
        <p:nvPicPr>
          <p:cNvPr id="10" name="图片 9"/>
          <p:cNvPicPr>
            <a:picLocks noChangeAspect="1"/>
          </p:cNvPicPr>
          <p:nvPr/>
        </p:nvPicPr>
        <p:blipFill>
          <a:blip r:embed="rId4"/>
          <a:stretch>
            <a:fillRect/>
          </a:stretch>
        </p:blipFill>
        <p:spPr>
          <a:xfrm>
            <a:off x="2979406" y="5404371"/>
            <a:ext cx="5021596" cy="844086"/>
          </a:xfrm>
          <a:prstGeom prst="rect">
            <a:avLst/>
          </a:prstGeom>
        </p:spPr>
      </p:pic>
      <p:sp>
        <p:nvSpPr>
          <p:cNvPr id="21" name="矩形 20">
            <a:extLst>
              <a:ext uri="{FF2B5EF4-FFF2-40B4-BE49-F238E27FC236}">
                <a16:creationId xmlns:a16="http://schemas.microsoft.com/office/drawing/2014/main" xmlns="" id="{BEE49575-DDC8-469A-82A3-4D5B6639AC34}"/>
              </a:ext>
            </a:extLst>
          </p:cNvPr>
          <p:cNvSpPr/>
          <p:nvPr/>
        </p:nvSpPr>
        <p:spPr>
          <a:xfrm>
            <a:off x="2979406" y="2991093"/>
            <a:ext cx="7586992" cy="108891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xmlns="" id="{BEE49575-DDC8-469A-82A3-4D5B6639AC34}"/>
              </a:ext>
            </a:extLst>
          </p:cNvPr>
          <p:cNvSpPr/>
          <p:nvPr/>
        </p:nvSpPr>
        <p:spPr>
          <a:xfrm>
            <a:off x="2979405" y="4306610"/>
            <a:ext cx="7586993" cy="944664"/>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xmlns="" id="{BEE49575-DDC8-469A-82A3-4D5B6639AC34}"/>
              </a:ext>
            </a:extLst>
          </p:cNvPr>
          <p:cNvSpPr/>
          <p:nvPr/>
        </p:nvSpPr>
        <p:spPr>
          <a:xfrm>
            <a:off x="2927666" y="5404371"/>
            <a:ext cx="7638732" cy="88475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2408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350871" cy="584775"/>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经济增长统计</a:t>
            </a:r>
            <a:r>
              <a:rPr lang="zh-CN" altLang="en-US" sz="3200" b="1" dirty="0" smtClean="0">
                <a:solidFill>
                  <a:schemeClr val="bg1"/>
                </a:solidFill>
                <a:latin typeface="微软雅黑" panose="020B0503020204020204" pitchFamily="34" charset="-122"/>
                <a:ea typeface="微软雅黑" panose="020B0503020204020204" pitchFamily="34" charset="-122"/>
              </a:rPr>
              <a:t>基础</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26</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（二）经济增长率</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17" name="圆角矩形 13">
            <a:extLst>
              <a:ext uri="{FF2B5EF4-FFF2-40B4-BE49-F238E27FC236}">
                <a16:creationId xmlns:a16="http://schemas.microsoft.com/office/drawing/2014/main" xmlns="" id="{0B48BAD7-F99D-D24A-AE01-69C297AD6A47}"/>
              </a:ext>
            </a:extLst>
          </p:cNvPr>
          <p:cNvSpPr/>
          <p:nvPr/>
        </p:nvSpPr>
        <p:spPr>
          <a:xfrm>
            <a:off x="1362507" y="2072737"/>
            <a:ext cx="3902220"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２． 平均经济增长率的计算</a:t>
            </a:r>
          </a:p>
        </p:txBody>
      </p:sp>
      <p:pic>
        <p:nvPicPr>
          <p:cNvPr id="5" name="图片 4"/>
          <p:cNvPicPr>
            <a:picLocks noChangeAspect="1"/>
          </p:cNvPicPr>
          <p:nvPr/>
        </p:nvPicPr>
        <p:blipFill>
          <a:blip r:embed="rId2"/>
          <a:stretch>
            <a:fillRect/>
          </a:stretch>
        </p:blipFill>
        <p:spPr>
          <a:xfrm>
            <a:off x="3147363" y="5209973"/>
            <a:ext cx="2767444" cy="523114"/>
          </a:xfrm>
          <a:prstGeom prst="rect">
            <a:avLst/>
          </a:prstGeom>
        </p:spPr>
      </p:pic>
      <p:pic>
        <p:nvPicPr>
          <p:cNvPr id="6" name="图片 5"/>
          <p:cNvPicPr>
            <a:picLocks noChangeAspect="1"/>
          </p:cNvPicPr>
          <p:nvPr/>
        </p:nvPicPr>
        <p:blipFill>
          <a:blip r:embed="rId3"/>
          <a:stretch>
            <a:fillRect/>
          </a:stretch>
        </p:blipFill>
        <p:spPr>
          <a:xfrm>
            <a:off x="2959784" y="3276274"/>
            <a:ext cx="3142601" cy="929117"/>
          </a:xfrm>
          <a:prstGeom prst="rect">
            <a:avLst/>
          </a:prstGeom>
        </p:spPr>
      </p:pic>
      <p:sp>
        <p:nvSpPr>
          <p:cNvPr id="16" name="矩形 15">
            <a:extLst>
              <a:ext uri="{FF2B5EF4-FFF2-40B4-BE49-F238E27FC236}">
                <a16:creationId xmlns:a16="http://schemas.microsoft.com/office/drawing/2014/main" xmlns="" id="{BEE49575-DDC8-469A-82A3-4D5B6639AC34}"/>
              </a:ext>
            </a:extLst>
          </p:cNvPr>
          <p:cNvSpPr/>
          <p:nvPr/>
        </p:nvSpPr>
        <p:spPr>
          <a:xfrm>
            <a:off x="2613253" y="3250792"/>
            <a:ext cx="8098794" cy="108891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50716" y="4688928"/>
            <a:ext cx="8098794" cy="400110"/>
          </a:xfrm>
          <a:prstGeom prst="rect">
            <a:avLst/>
          </a:prstGeom>
          <a:noFill/>
        </p:spPr>
        <p:txBody>
          <a:bodyPr wrap="square" rtlCol="0">
            <a:spAutoFit/>
          </a:bodyPr>
          <a:lstStyle/>
          <a:p>
            <a:r>
              <a:rPr lang="zh-CN" altLang="en-US" sz="2000" dirty="0"/>
              <a:t>假定产出按照固定的指数增长率</a:t>
            </a:r>
            <a:r>
              <a:rPr lang="en-US" altLang="zh-CN" sz="2000" dirty="0"/>
              <a:t>r</a:t>
            </a:r>
            <a:r>
              <a:rPr lang="zh-CN" altLang="en-US" sz="2000" dirty="0"/>
              <a:t>增长，则关于平均增长率</a:t>
            </a:r>
            <a:r>
              <a:rPr lang="en-US" altLang="zh-CN" sz="2000" dirty="0"/>
              <a:t>r</a:t>
            </a:r>
            <a:r>
              <a:rPr lang="zh-CN" altLang="en-US" sz="2000" dirty="0"/>
              <a:t>的回归模型</a:t>
            </a:r>
          </a:p>
        </p:txBody>
      </p:sp>
      <p:sp>
        <p:nvSpPr>
          <p:cNvPr id="19" name="矩形 18">
            <a:extLst>
              <a:ext uri="{FF2B5EF4-FFF2-40B4-BE49-F238E27FC236}">
                <a16:creationId xmlns:a16="http://schemas.microsoft.com/office/drawing/2014/main" xmlns="" id="{BEE49575-DDC8-469A-82A3-4D5B6639AC34}"/>
              </a:ext>
            </a:extLst>
          </p:cNvPr>
          <p:cNvSpPr/>
          <p:nvPr/>
        </p:nvSpPr>
        <p:spPr>
          <a:xfrm>
            <a:off x="2542896" y="4688928"/>
            <a:ext cx="8098794" cy="944664"/>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9985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350871" cy="584775"/>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经济增长统计</a:t>
            </a:r>
            <a:r>
              <a:rPr lang="zh-CN" altLang="en-US" sz="3200" b="1" dirty="0" smtClean="0">
                <a:solidFill>
                  <a:schemeClr val="bg1"/>
                </a:solidFill>
                <a:latin typeface="微软雅黑" panose="020B0503020204020204" pitchFamily="34" charset="-122"/>
                <a:ea typeface="微软雅黑" panose="020B0503020204020204" pitchFamily="34" charset="-122"/>
              </a:rPr>
              <a:t>基础</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27</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（二）经济增长率</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17" name="圆角矩形 13">
            <a:extLst>
              <a:ext uri="{FF2B5EF4-FFF2-40B4-BE49-F238E27FC236}">
                <a16:creationId xmlns:a16="http://schemas.microsoft.com/office/drawing/2014/main" xmlns="" id="{0B48BAD7-F99D-D24A-AE01-69C297AD6A47}"/>
              </a:ext>
            </a:extLst>
          </p:cNvPr>
          <p:cNvSpPr/>
          <p:nvPr/>
        </p:nvSpPr>
        <p:spPr>
          <a:xfrm>
            <a:off x="1362507" y="2072737"/>
            <a:ext cx="3902220"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a:t>
            </a:r>
            <a:r>
              <a:rPr lang="en-US" altLang="zh-CN" sz="2200" b="1" dirty="0" smtClean="0">
                <a:solidFill>
                  <a:schemeClr val="bg1"/>
                </a:solidFill>
                <a:latin typeface="微软雅黑" panose="020B0503020204020204" pitchFamily="34" charset="-122"/>
                <a:ea typeface="微软雅黑" panose="020B0503020204020204" pitchFamily="34" charset="-122"/>
              </a:rPr>
              <a:t>3</a:t>
            </a:r>
            <a:r>
              <a:rPr lang="zh-CN" altLang="en-US" sz="2200" b="1" dirty="0">
                <a:solidFill>
                  <a:schemeClr val="bg1"/>
                </a:solidFill>
                <a:latin typeface="微软雅黑" panose="020B0503020204020204" pitchFamily="34" charset="-122"/>
                <a:ea typeface="微软雅黑" panose="020B0503020204020204" pitchFamily="34" charset="-122"/>
              </a:rPr>
              <a:t>．经济增长率的种类</a:t>
            </a:r>
          </a:p>
        </p:txBody>
      </p:sp>
      <p:sp>
        <p:nvSpPr>
          <p:cNvPr id="13" name="文本框 12"/>
          <p:cNvSpPr txBox="1"/>
          <p:nvPr/>
        </p:nvSpPr>
        <p:spPr>
          <a:xfrm>
            <a:off x="1969578" y="3334310"/>
            <a:ext cx="9240982" cy="2631490"/>
          </a:xfrm>
          <a:prstGeom prst="rect">
            <a:avLst/>
          </a:prstGeom>
          <a:noFill/>
        </p:spPr>
        <p:txBody>
          <a:bodyPr wrap="square" rtlCol="0">
            <a:spAutoFit/>
          </a:bodyPr>
          <a:lstStyle/>
          <a:p>
            <a:pPr>
              <a:lnSpc>
                <a:spcPct val="150000"/>
              </a:lnSpc>
              <a:spcBef>
                <a:spcPts val="600"/>
              </a:spcBef>
              <a:spcAft>
                <a:spcPts val="600"/>
              </a:spcAft>
            </a:pPr>
            <a:r>
              <a:rPr lang="zh-CN" altLang="en-US" b="1" dirty="0">
                <a:latin typeface="宋体" panose="02010600030101010101" pitchFamily="2" charset="-122"/>
                <a:ea typeface="宋体" panose="02010600030101010101" pitchFamily="2" charset="-122"/>
              </a:rPr>
              <a:t>按是否剔除价格因素的影响，可以划分为名义经济增长率和实际经济增长率；</a:t>
            </a:r>
          </a:p>
          <a:p>
            <a:pPr>
              <a:lnSpc>
                <a:spcPct val="150000"/>
              </a:lnSpc>
              <a:spcBef>
                <a:spcPts val="600"/>
              </a:spcBef>
              <a:spcAft>
                <a:spcPts val="600"/>
              </a:spcAft>
            </a:pPr>
            <a:r>
              <a:rPr lang="zh-CN" altLang="en-US" b="1" dirty="0">
                <a:latin typeface="宋体" panose="02010600030101010101" pitchFamily="2" charset="-122"/>
                <a:ea typeface="宋体" panose="02010600030101010101" pitchFamily="2" charset="-122"/>
              </a:rPr>
              <a:t>按空间标志，可以划分为国家经济增长率、地区经济增长率和部门经济增长率；</a:t>
            </a:r>
          </a:p>
          <a:p>
            <a:pPr>
              <a:lnSpc>
                <a:spcPct val="150000"/>
              </a:lnSpc>
              <a:spcBef>
                <a:spcPts val="600"/>
              </a:spcBef>
              <a:spcAft>
                <a:spcPts val="600"/>
              </a:spcAft>
            </a:pPr>
            <a:r>
              <a:rPr lang="zh-CN" altLang="en-US" b="1" dirty="0">
                <a:latin typeface="宋体" panose="02010600030101010101" pitchFamily="2" charset="-122"/>
                <a:ea typeface="宋体" panose="02010600030101010101" pitchFamily="2" charset="-122"/>
              </a:rPr>
              <a:t>按时间标志，可以分为月度经济增长率、季度经济增长率、年度经济增长率、中期经济增长率和长期经济增长率。</a:t>
            </a:r>
          </a:p>
          <a:p>
            <a:pPr>
              <a:lnSpc>
                <a:spcPct val="150000"/>
              </a:lnSpc>
              <a:spcBef>
                <a:spcPts val="600"/>
              </a:spcBef>
              <a:spcAft>
                <a:spcPts val="600"/>
              </a:spcAft>
            </a:pPr>
            <a:r>
              <a:rPr lang="zh-CN" altLang="en-US" b="1" dirty="0">
                <a:latin typeface="宋体" panose="02010600030101010101" pitchFamily="2" charset="-122"/>
                <a:ea typeface="宋体" panose="02010600030101010101" pitchFamily="2" charset="-122"/>
              </a:rPr>
              <a:t>按照经济增长的内涵，划分为潜在经济增长率和实际经济增长率。</a:t>
            </a:r>
            <a:endParaRPr lang="en-US" altLang="zh-CN" b="1" dirty="0" smtClean="0">
              <a:latin typeface="宋体" panose="02010600030101010101" pitchFamily="2" charset="-122"/>
              <a:ea typeface="宋体" panose="02010600030101010101" pitchFamily="2" charset="-122"/>
            </a:endParaRPr>
          </a:p>
        </p:txBody>
      </p:sp>
      <p:sp>
        <p:nvSpPr>
          <p:cNvPr id="14" name="矩形 13">
            <a:extLst>
              <a:ext uri="{FF2B5EF4-FFF2-40B4-BE49-F238E27FC236}">
                <a16:creationId xmlns:a16="http://schemas.microsoft.com/office/drawing/2014/main" xmlns="" id="{BEE49575-DDC8-469A-82A3-4D5B6639AC34}"/>
              </a:ext>
            </a:extLst>
          </p:cNvPr>
          <p:cNvSpPr/>
          <p:nvPr/>
        </p:nvSpPr>
        <p:spPr>
          <a:xfrm>
            <a:off x="1969578" y="3872569"/>
            <a:ext cx="9240982" cy="588851"/>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BEE49575-DDC8-469A-82A3-4D5B6639AC34}"/>
              </a:ext>
            </a:extLst>
          </p:cNvPr>
          <p:cNvSpPr/>
          <p:nvPr/>
        </p:nvSpPr>
        <p:spPr>
          <a:xfrm>
            <a:off x="1969578" y="3281614"/>
            <a:ext cx="9240982" cy="50769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BEE49575-DDC8-469A-82A3-4D5B6639AC34}"/>
              </a:ext>
            </a:extLst>
          </p:cNvPr>
          <p:cNvSpPr/>
          <p:nvPr/>
        </p:nvSpPr>
        <p:spPr>
          <a:xfrm>
            <a:off x="1969578" y="4544682"/>
            <a:ext cx="9240982" cy="801495"/>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BEE49575-DDC8-469A-82A3-4D5B6639AC34}"/>
              </a:ext>
            </a:extLst>
          </p:cNvPr>
          <p:cNvSpPr/>
          <p:nvPr/>
        </p:nvSpPr>
        <p:spPr>
          <a:xfrm>
            <a:off x="1969578" y="5469926"/>
            <a:ext cx="9240982" cy="507692"/>
          </a:xfrm>
          <a:prstGeom prst="rect">
            <a:avLst/>
          </a:prstGeom>
          <a:solidFill>
            <a:schemeClr val="accent6">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82308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350871" cy="584775"/>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经济增长统计</a:t>
            </a:r>
            <a:r>
              <a:rPr lang="zh-CN" altLang="en-US" sz="3200" b="1" dirty="0" smtClean="0">
                <a:solidFill>
                  <a:schemeClr val="bg1"/>
                </a:solidFill>
                <a:latin typeface="微软雅黑" panose="020B0503020204020204" pitchFamily="34" charset="-122"/>
                <a:ea typeface="微软雅黑" panose="020B0503020204020204" pitchFamily="34" charset="-122"/>
              </a:rPr>
              <a:t>基础</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28</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（三）经济增长统计的理论基础</a:t>
            </a:r>
            <a:r>
              <a:rPr lang="en-US" altLang="zh-CN" sz="2400" b="1" dirty="0"/>
              <a:t>———</a:t>
            </a:r>
            <a:r>
              <a:rPr lang="zh-CN" altLang="en-US" sz="2400" b="1" dirty="0"/>
              <a:t>经济增长理论</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17" name="圆角矩形 13">
            <a:extLst>
              <a:ext uri="{FF2B5EF4-FFF2-40B4-BE49-F238E27FC236}">
                <a16:creationId xmlns:a16="http://schemas.microsoft.com/office/drawing/2014/main" xmlns="" id="{0B48BAD7-F99D-D24A-AE01-69C297AD6A47}"/>
              </a:ext>
            </a:extLst>
          </p:cNvPr>
          <p:cNvSpPr/>
          <p:nvPr/>
        </p:nvSpPr>
        <p:spPr>
          <a:xfrm>
            <a:off x="1611888" y="2206211"/>
            <a:ext cx="4137748" cy="1783897"/>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200000"/>
              </a:lnSpc>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１</a:t>
            </a:r>
            <a:r>
              <a:rPr lang="zh-CN" altLang="en-US" sz="2400" b="1" dirty="0">
                <a:solidFill>
                  <a:schemeClr val="bg1"/>
                </a:solidFill>
                <a:latin typeface="微软雅黑" panose="020B0503020204020204" pitchFamily="34" charset="-122"/>
                <a:ea typeface="微软雅黑" panose="020B0503020204020204" pitchFamily="34" charset="-122"/>
              </a:rPr>
              <a:t>． 新古典经济增长模型</a:t>
            </a:r>
          </a:p>
          <a:p>
            <a:pPr defTabSz="2889250">
              <a:lnSpc>
                <a:spcPct val="200000"/>
              </a:lnSpc>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２． 内生经济增长模型</a:t>
            </a:r>
          </a:p>
        </p:txBody>
      </p:sp>
      <p:pic>
        <p:nvPicPr>
          <p:cNvPr id="16" name="图片 15">
            <a:extLst>
              <a:ext uri="{FF2B5EF4-FFF2-40B4-BE49-F238E27FC236}">
                <a16:creationId xmlns:a16="http://schemas.microsoft.com/office/drawing/2014/main" xmlns="" id="{5E3E3872-AC31-4117-A215-E55D949EA2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345665" y="2206211"/>
            <a:ext cx="3854292" cy="3854292"/>
          </a:xfrm>
          <a:prstGeom prst="rect">
            <a:avLst/>
          </a:prstGeom>
        </p:spPr>
      </p:pic>
    </p:spTree>
    <p:extLst>
      <p:ext uri="{BB962C8B-B14F-4D97-AF65-F5344CB8AC3E}">
        <p14:creationId xmlns:p14="http://schemas.microsoft.com/office/powerpoint/2010/main" val="27857218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二、经济增长因素统计</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29</a:t>
            </a:fld>
            <a:endParaRPr lang="zh-CN" altLang="en-US" dirty="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17" name="圆角矩形 13">
            <a:extLst>
              <a:ext uri="{FF2B5EF4-FFF2-40B4-BE49-F238E27FC236}">
                <a16:creationId xmlns:a16="http://schemas.microsoft.com/office/drawing/2014/main" xmlns="" id="{0B48BAD7-F99D-D24A-AE01-69C297AD6A47}"/>
              </a:ext>
            </a:extLst>
          </p:cNvPr>
          <p:cNvSpPr/>
          <p:nvPr/>
        </p:nvSpPr>
        <p:spPr>
          <a:xfrm>
            <a:off x="917720" y="2138339"/>
            <a:ext cx="3363334" cy="3920837"/>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pPr>
            <a:r>
              <a:rPr lang="zh-CN" altLang="en-US" sz="2400" b="1" dirty="0"/>
              <a:t>全要素生产率（</a:t>
            </a:r>
            <a:r>
              <a:rPr lang="en-US" altLang="zh-CN" sz="2400" b="1" dirty="0"/>
              <a:t>Total Factor Productivity</a:t>
            </a:r>
            <a:r>
              <a:rPr lang="zh-CN" altLang="en-US" sz="2400" b="1" dirty="0"/>
              <a:t>，</a:t>
            </a:r>
            <a:r>
              <a:rPr lang="en-US" altLang="zh-CN" sz="2400" b="1" dirty="0"/>
              <a:t>TFP</a:t>
            </a:r>
            <a:r>
              <a:rPr lang="zh-CN" altLang="en-US" sz="2400" b="1" dirty="0"/>
              <a:t>）是经济增长的重要因素之一，它是指产量与全部生产要素投入量之比</a:t>
            </a:r>
            <a:r>
              <a:rPr lang="zh-CN" altLang="en-US" sz="2400" b="1" dirty="0" smtClean="0"/>
              <a:t>。</a:t>
            </a:r>
            <a:endParaRPr lang="zh-CN" altLang="en-US" sz="2400" b="1" dirty="0"/>
          </a:p>
          <a:p>
            <a:pPr defTabSz="2889250">
              <a:lnSpc>
                <a:spcPct val="150000"/>
              </a:lnSpc>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59954" y="1277018"/>
            <a:ext cx="10498472" cy="461665"/>
          </a:xfrm>
          <a:prstGeom prst="rect">
            <a:avLst/>
          </a:prstGeom>
          <a:solidFill>
            <a:schemeClr val="accent4">
              <a:lumMod val="60000"/>
              <a:lumOff val="40000"/>
            </a:schemeClr>
          </a:solidFill>
        </p:spPr>
        <p:txBody>
          <a:bodyPr wrap="square" rtlCol="0">
            <a:spAutoFit/>
          </a:bodyPr>
          <a:lstStyle/>
          <a:p>
            <a:r>
              <a:rPr lang="zh-CN" altLang="en-US" sz="2400" b="1" dirty="0" smtClean="0"/>
              <a:t>经济</a:t>
            </a:r>
            <a:r>
              <a:rPr lang="zh-CN" altLang="en-US" sz="2400" b="1" dirty="0"/>
              <a:t>增长因素统计分析在国民经济核算中又被称为经济增长核算分析</a:t>
            </a:r>
            <a:r>
              <a:rPr lang="zh-CN" altLang="en-US" sz="2400" b="1" dirty="0" smtClean="0"/>
              <a:t>。</a:t>
            </a:r>
            <a:endParaRPr lang="zh-CN" altLang="en-US" sz="2400" b="1" dirty="0"/>
          </a:p>
        </p:txBody>
      </p:sp>
      <p:sp>
        <p:nvSpPr>
          <p:cNvPr id="11" name="圆角矩形 14">
            <a:extLst>
              <a:ext uri="{FF2B5EF4-FFF2-40B4-BE49-F238E27FC236}">
                <a16:creationId xmlns:a16="http://schemas.microsoft.com/office/drawing/2014/main" xmlns="" id="{B3E82599-F9D2-824D-AC3F-C682B85320AB}"/>
              </a:ext>
            </a:extLst>
          </p:cNvPr>
          <p:cNvSpPr/>
          <p:nvPr/>
        </p:nvSpPr>
        <p:spPr>
          <a:xfrm>
            <a:off x="4561628" y="1962970"/>
            <a:ext cx="2254809"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ＴＦＰ </a:t>
            </a:r>
            <a:r>
              <a:rPr lang="zh-CN" altLang="en-US" sz="2200" b="1" dirty="0" smtClean="0">
                <a:solidFill>
                  <a:schemeClr val="bg1"/>
                </a:solidFill>
                <a:latin typeface="微软雅黑" panose="020B0503020204020204" pitchFamily="34" charset="-122"/>
                <a:ea typeface="微软雅黑" panose="020B0503020204020204" pitchFamily="34" charset="-122"/>
              </a:rPr>
              <a:t>的计算：</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5351751" y="2907257"/>
            <a:ext cx="2088140" cy="628012"/>
          </a:xfrm>
          <a:prstGeom prst="rect">
            <a:avLst/>
          </a:prstGeom>
        </p:spPr>
      </p:pic>
      <p:pic>
        <p:nvPicPr>
          <p:cNvPr id="13" name="图片 12"/>
          <p:cNvPicPr>
            <a:picLocks noChangeAspect="1"/>
          </p:cNvPicPr>
          <p:nvPr/>
        </p:nvPicPr>
        <p:blipFill>
          <a:blip r:embed="rId3"/>
          <a:stretch>
            <a:fillRect/>
          </a:stretch>
        </p:blipFill>
        <p:spPr>
          <a:xfrm>
            <a:off x="5351751" y="3663827"/>
            <a:ext cx="2314791" cy="482840"/>
          </a:xfrm>
          <a:prstGeom prst="rect">
            <a:avLst/>
          </a:prstGeom>
        </p:spPr>
      </p:pic>
      <p:pic>
        <p:nvPicPr>
          <p:cNvPr id="14" name="图片 13"/>
          <p:cNvPicPr>
            <a:picLocks noChangeAspect="1"/>
          </p:cNvPicPr>
          <p:nvPr/>
        </p:nvPicPr>
        <p:blipFill>
          <a:blip r:embed="rId4"/>
          <a:stretch>
            <a:fillRect/>
          </a:stretch>
        </p:blipFill>
        <p:spPr>
          <a:xfrm>
            <a:off x="5342122" y="4321296"/>
            <a:ext cx="2097769" cy="1152972"/>
          </a:xfrm>
          <a:prstGeom prst="rect">
            <a:avLst/>
          </a:prstGeom>
        </p:spPr>
      </p:pic>
      <p:pic>
        <p:nvPicPr>
          <p:cNvPr id="15" name="图片 14"/>
          <p:cNvPicPr>
            <a:picLocks noChangeAspect="1"/>
          </p:cNvPicPr>
          <p:nvPr/>
        </p:nvPicPr>
        <p:blipFill>
          <a:blip r:embed="rId5"/>
          <a:stretch>
            <a:fillRect/>
          </a:stretch>
        </p:blipFill>
        <p:spPr>
          <a:xfrm>
            <a:off x="9402369" y="3247300"/>
            <a:ext cx="1922311" cy="1798734"/>
          </a:xfrm>
          <a:prstGeom prst="rect">
            <a:avLst/>
          </a:prstGeom>
        </p:spPr>
      </p:pic>
      <p:sp>
        <p:nvSpPr>
          <p:cNvPr id="19" name="矩形 18">
            <a:extLst>
              <a:ext uri="{FF2B5EF4-FFF2-40B4-BE49-F238E27FC236}">
                <a16:creationId xmlns:a16="http://schemas.microsoft.com/office/drawing/2014/main" xmlns="" id="{BEE49575-DDC8-469A-82A3-4D5B6639AC34}"/>
              </a:ext>
            </a:extLst>
          </p:cNvPr>
          <p:cNvSpPr/>
          <p:nvPr/>
        </p:nvSpPr>
        <p:spPr>
          <a:xfrm>
            <a:off x="5171641" y="2961305"/>
            <a:ext cx="2794723" cy="50769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BEE49575-DDC8-469A-82A3-4D5B6639AC34}"/>
              </a:ext>
            </a:extLst>
          </p:cNvPr>
          <p:cNvSpPr/>
          <p:nvPr/>
        </p:nvSpPr>
        <p:spPr>
          <a:xfrm>
            <a:off x="5111784" y="3683895"/>
            <a:ext cx="2794723" cy="507692"/>
          </a:xfrm>
          <a:prstGeom prst="rect">
            <a:avLst/>
          </a:prstGeom>
          <a:solidFill>
            <a:schemeClr val="accent5">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BEE49575-DDC8-469A-82A3-4D5B6639AC34}"/>
              </a:ext>
            </a:extLst>
          </p:cNvPr>
          <p:cNvSpPr/>
          <p:nvPr/>
        </p:nvSpPr>
        <p:spPr>
          <a:xfrm>
            <a:off x="5051927" y="4406485"/>
            <a:ext cx="2794723" cy="941370"/>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BEE49575-DDC8-469A-82A3-4D5B6639AC34}"/>
              </a:ext>
            </a:extLst>
          </p:cNvPr>
          <p:cNvSpPr/>
          <p:nvPr/>
        </p:nvSpPr>
        <p:spPr>
          <a:xfrm>
            <a:off x="9222159" y="3271626"/>
            <a:ext cx="2794723" cy="1951537"/>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大括号 22"/>
          <p:cNvSpPr/>
          <p:nvPr/>
        </p:nvSpPr>
        <p:spPr>
          <a:xfrm>
            <a:off x="7980331" y="3271626"/>
            <a:ext cx="466615" cy="195153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右箭头 23"/>
          <p:cNvSpPr/>
          <p:nvPr/>
        </p:nvSpPr>
        <p:spPr>
          <a:xfrm>
            <a:off x="8405381" y="4163877"/>
            <a:ext cx="775213" cy="1435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6151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xmlns="" id="{6D4942EE-5E74-F845-AF24-1BC769A16B87}"/>
              </a:ext>
            </a:extLst>
          </p:cNvPr>
          <p:cNvGrpSpPr/>
          <p:nvPr/>
        </p:nvGrpSpPr>
        <p:grpSpPr>
          <a:xfrm>
            <a:off x="3114805" y="5015742"/>
            <a:ext cx="8282073" cy="616177"/>
            <a:chOff x="4774354" y="1713865"/>
            <a:chExt cx="4647919" cy="616177"/>
          </a:xfrm>
        </p:grpSpPr>
        <p:sp>
          <p:nvSpPr>
            <p:cNvPr id="35" name="矩形 34">
              <a:extLst>
                <a:ext uri="{FF2B5EF4-FFF2-40B4-BE49-F238E27FC236}">
                  <a16:creationId xmlns:a16="http://schemas.microsoft.com/office/drawing/2014/main" xmlns="" id="{312F4CB2-A20D-F244-B936-2A2C1BAF107C}"/>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6" name="직사각형 59">
              <a:extLst>
                <a:ext uri="{FF2B5EF4-FFF2-40B4-BE49-F238E27FC236}">
                  <a16:creationId xmlns:a16="http://schemas.microsoft.com/office/drawing/2014/main" xmlns="" id="{E8C5129A-2FE7-AC4C-A34D-C3A110FFD0E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第四</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节 经济</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景气分析</a:t>
              </a:r>
            </a:p>
          </p:txBody>
        </p:sp>
      </p:grpSp>
      <p:grpSp>
        <p:nvGrpSpPr>
          <p:cNvPr id="31" name="组合 30">
            <a:extLst>
              <a:ext uri="{FF2B5EF4-FFF2-40B4-BE49-F238E27FC236}">
                <a16:creationId xmlns:a16="http://schemas.microsoft.com/office/drawing/2014/main" xmlns="" id="{2EC7A2BA-C0DC-9241-8F8C-E2B8DC732580}"/>
              </a:ext>
            </a:extLst>
          </p:cNvPr>
          <p:cNvGrpSpPr/>
          <p:nvPr/>
        </p:nvGrpSpPr>
        <p:grpSpPr>
          <a:xfrm>
            <a:off x="3036096" y="3770724"/>
            <a:ext cx="8282073" cy="616177"/>
            <a:chOff x="4774354" y="1713865"/>
            <a:chExt cx="4647919" cy="616177"/>
          </a:xfrm>
        </p:grpSpPr>
        <p:sp>
          <p:nvSpPr>
            <p:cNvPr id="32" name="矩形 31">
              <a:extLst>
                <a:ext uri="{FF2B5EF4-FFF2-40B4-BE49-F238E27FC236}">
                  <a16:creationId xmlns:a16="http://schemas.microsoft.com/office/drawing/2014/main" xmlns="" id="{0BB2691D-6A8D-4B4C-A0B6-BE13CF2D7B41}"/>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3" name="직사각형 59">
              <a:extLst>
                <a:ext uri="{FF2B5EF4-FFF2-40B4-BE49-F238E27FC236}">
                  <a16:creationId xmlns:a16="http://schemas.microsoft.com/office/drawing/2014/main" xmlns="" id="{79926A28-801D-1A44-9E3B-7D683144835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第三</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节 经济</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增长与波动统计</a:t>
              </a:r>
            </a:p>
          </p:txBody>
        </p:sp>
      </p:grpSp>
      <p:grpSp>
        <p:nvGrpSpPr>
          <p:cNvPr id="28" name="组合 27">
            <a:extLst>
              <a:ext uri="{FF2B5EF4-FFF2-40B4-BE49-F238E27FC236}">
                <a16:creationId xmlns:a16="http://schemas.microsoft.com/office/drawing/2014/main" xmlns="" id="{665B8483-7229-A348-9FCC-AE176B008B86}"/>
              </a:ext>
            </a:extLst>
          </p:cNvPr>
          <p:cNvGrpSpPr/>
          <p:nvPr/>
        </p:nvGrpSpPr>
        <p:grpSpPr>
          <a:xfrm>
            <a:off x="2993410" y="2599338"/>
            <a:ext cx="8282073" cy="616177"/>
            <a:chOff x="4774354" y="1713865"/>
            <a:chExt cx="4647919" cy="616177"/>
          </a:xfrm>
        </p:grpSpPr>
        <p:sp>
          <p:nvSpPr>
            <p:cNvPr id="29" name="矩形 28">
              <a:extLst>
                <a:ext uri="{FF2B5EF4-FFF2-40B4-BE49-F238E27FC236}">
                  <a16:creationId xmlns:a16="http://schemas.microsoft.com/office/drawing/2014/main" xmlns="" id="{9AFA8613-CC3F-2B40-8F19-033CE692563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0" name="직사각형 59">
              <a:extLst>
                <a:ext uri="{FF2B5EF4-FFF2-40B4-BE49-F238E27FC236}">
                  <a16:creationId xmlns:a16="http://schemas.microsoft.com/office/drawing/2014/main" xmlns="" id="{DFF54E98-2055-8848-95C9-E3818A597D29}"/>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第二</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节 通货膨胀</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统计</a:t>
              </a:r>
            </a:p>
          </p:txBody>
        </p:sp>
      </p:grpSp>
      <p:sp>
        <p:nvSpPr>
          <p:cNvPr id="24" name="矩形 5">
            <a:extLst>
              <a:ext uri="{FF2B5EF4-FFF2-40B4-BE49-F238E27FC236}">
                <a16:creationId xmlns:a16="http://schemas.microsoft.com/office/drawing/2014/main" xmlns="" id="{310C58B3-A029-4FD2-8E45-A914D0D1EAAC}"/>
              </a:ext>
            </a:extLst>
          </p:cNvPr>
          <p:cNvSpPr/>
          <p:nvPr/>
        </p:nvSpPr>
        <p:spPr>
          <a:xfrm flipV="1">
            <a:off x="3305452" y="5411043"/>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grpSp>
        <p:nvGrpSpPr>
          <p:cNvPr id="17" name="组合 16">
            <a:extLst>
              <a:ext uri="{FF2B5EF4-FFF2-40B4-BE49-F238E27FC236}">
                <a16:creationId xmlns:a16="http://schemas.microsoft.com/office/drawing/2014/main" xmlns="" id="{E8CDE5E0-B58F-45A6-A46D-32C956866B09}"/>
              </a:ext>
            </a:extLst>
          </p:cNvPr>
          <p:cNvGrpSpPr/>
          <p:nvPr/>
        </p:nvGrpSpPr>
        <p:grpSpPr>
          <a:xfrm>
            <a:off x="2993409" y="1406844"/>
            <a:ext cx="8282073" cy="616177"/>
            <a:chOff x="4774354" y="1713865"/>
            <a:chExt cx="4647919" cy="616177"/>
          </a:xfrm>
        </p:grpSpPr>
        <p:sp>
          <p:nvSpPr>
            <p:cNvPr id="5" name="矩形 4">
              <a:extLst>
                <a:ext uri="{FF2B5EF4-FFF2-40B4-BE49-F238E27FC236}">
                  <a16:creationId xmlns:a16="http://schemas.microsoft.com/office/drawing/2014/main" xmlns="" id="{CA2E0A5F-30C5-4667-A811-47805DDC5DB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2" name="직사각형 59">
              <a:extLst>
                <a:ext uri="{FF2B5EF4-FFF2-40B4-BE49-F238E27FC236}">
                  <a16:creationId xmlns:a16="http://schemas.microsoft.com/office/drawing/2014/main" xmlns="" id="{1A287737-3DCB-4832-B669-5967A47115DB}"/>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第一</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节  宏观</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价格指数统计</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a:extLst>
              <a:ext uri="{FF2B5EF4-FFF2-40B4-BE49-F238E27FC236}">
                <a16:creationId xmlns:a16="http://schemas.microsoft.com/office/drawing/2014/main" xmlns="" id="{869199F4-6B20-4CD5-B77F-9A53A20512B1}"/>
              </a:ext>
            </a:extLst>
          </p:cNvPr>
          <p:cNvSpPr/>
          <p:nvPr/>
        </p:nvSpPr>
        <p:spPr>
          <a:xfrm>
            <a:off x="3020642" y="1345480"/>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9" name="流程图: 手动输入 8">
            <a:extLst>
              <a:ext uri="{FF2B5EF4-FFF2-40B4-BE49-F238E27FC236}">
                <a16:creationId xmlns:a16="http://schemas.microsoft.com/office/drawing/2014/main" xmlns="" id="{CCF319AC-176F-4219-86C8-EF53F8A45491}"/>
              </a:ext>
            </a:extLst>
          </p:cNvPr>
          <p:cNvSpPr/>
          <p:nvPr/>
        </p:nvSpPr>
        <p:spPr>
          <a:xfrm>
            <a:off x="378479" y="840608"/>
            <a:ext cx="3147535" cy="5175540"/>
          </a:xfrm>
          <a:prstGeom prst="flowChartManualInpu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0" name="矩形 9">
            <a:extLst>
              <a:ext uri="{FF2B5EF4-FFF2-40B4-BE49-F238E27FC236}">
                <a16:creationId xmlns:a16="http://schemas.microsoft.com/office/drawing/2014/main" xmlns="" id="{9E2319A6-B28E-4351-8219-C2EBB0435DCF}"/>
              </a:ext>
            </a:extLst>
          </p:cNvPr>
          <p:cNvSpPr>
            <a:spLocks noChangeArrowheads="1"/>
          </p:cNvSpPr>
          <p:nvPr/>
        </p:nvSpPr>
        <p:spPr bwMode="auto">
          <a:xfrm>
            <a:off x="1139113" y="2520176"/>
            <a:ext cx="678197" cy="21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6665" b="1" dirty="0">
                <a:solidFill>
                  <a:schemeClr val="bg1"/>
                </a:solidFill>
                <a:latin typeface="微软雅黑" panose="020B0503020204020204" pitchFamily="34" charset="-122"/>
                <a:ea typeface="微软雅黑" panose="020B0503020204020204" pitchFamily="34" charset="-122"/>
              </a:rPr>
              <a:t>目录</a:t>
            </a:r>
            <a:endParaRPr lang="en-US" altLang="zh-CN" sz="6665" b="1" dirty="0">
              <a:solidFill>
                <a:schemeClr val="bg1"/>
              </a:solidFill>
              <a:latin typeface="微软雅黑" panose="020B0503020204020204" pitchFamily="34" charset="-122"/>
              <a:ea typeface="微软雅黑" panose="020B0503020204020204" pitchFamily="34" charset="-122"/>
            </a:endParaRPr>
          </a:p>
        </p:txBody>
      </p:sp>
      <p:sp>
        <p:nvSpPr>
          <p:cNvPr id="11" name="TextBox 22">
            <a:extLst>
              <a:ext uri="{FF2B5EF4-FFF2-40B4-BE49-F238E27FC236}">
                <a16:creationId xmlns:a16="http://schemas.microsoft.com/office/drawing/2014/main" xmlns="" id="{4349152E-0663-4D20-B805-B6C25AE39894}"/>
              </a:ext>
            </a:extLst>
          </p:cNvPr>
          <p:cNvSpPr txBox="1">
            <a:spLocks noChangeArrowheads="1"/>
          </p:cNvSpPr>
          <p:nvPr/>
        </p:nvSpPr>
        <p:spPr bwMode="auto">
          <a:xfrm rot="5400000">
            <a:off x="1004973" y="3535210"/>
            <a:ext cx="2561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dirty="0">
                <a:solidFill>
                  <a:schemeClr val="bg1"/>
                </a:solidFill>
                <a:latin typeface="Britannic Bold" panose="020B0903060703020204" pitchFamily="34" charset="0"/>
              </a:rPr>
              <a:t>CONTENTS</a:t>
            </a:r>
            <a:endParaRPr lang="zh-CN" altLang="en-US" dirty="0">
              <a:solidFill>
                <a:schemeClr val="bg1"/>
              </a:solidFill>
              <a:latin typeface="Britannic Bold" panose="020B0903060703020204" pitchFamily="34" charset="0"/>
            </a:endParaRPr>
          </a:p>
        </p:txBody>
      </p:sp>
      <p:sp>
        <p:nvSpPr>
          <p:cNvPr id="2" name="灯片编号占位符 1">
            <a:extLst>
              <a:ext uri="{FF2B5EF4-FFF2-40B4-BE49-F238E27FC236}">
                <a16:creationId xmlns:a16="http://schemas.microsoft.com/office/drawing/2014/main" xmlns="" id="{AEA1E07F-5F00-4085-9702-6465440C1866}"/>
              </a:ext>
            </a:extLst>
          </p:cNvPr>
          <p:cNvSpPr>
            <a:spLocks noGrp="1"/>
          </p:cNvSpPr>
          <p:nvPr>
            <p:ph type="sldNum" sz="quarter" idx="4"/>
          </p:nvPr>
        </p:nvSpPr>
        <p:spPr/>
        <p:txBody>
          <a:bodyPr/>
          <a:lstStyle/>
          <a:p>
            <a:fld id="{089E6A1B-787B-48C2-89E0-46ED219FD4E0}" type="slidenum">
              <a:rPr lang="zh-CN" altLang="en-US" smtClean="0"/>
              <a:pPr/>
              <a:t>3</a:t>
            </a:fld>
            <a:endParaRPr lang="zh-CN" altLang="en-US" dirty="0"/>
          </a:p>
        </p:txBody>
      </p:sp>
      <p:sp>
        <p:nvSpPr>
          <p:cNvPr id="46" name="文本框 45">
            <a:extLst>
              <a:ext uri="{FF2B5EF4-FFF2-40B4-BE49-F238E27FC236}">
                <a16:creationId xmlns:a16="http://schemas.microsoft.com/office/drawing/2014/main" xmlns="" id="{16A1653D-738B-A747-BDEA-948908D64FB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898024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30</a:t>
            </a:fld>
            <a:endParaRPr lang="zh-CN" altLang="en-US" dirty="0"/>
          </a:p>
        </p:txBody>
      </p:sp>
      <p:pic>
        <p:nvPicPr>
          <p:cNvPr id="3" name="图片 2"/>
          <p:cNvPicPr>
            <a:picLocks noChangeAspect="1"/>
          </p:cNvPicPr>
          <p:nvPr/>
        </p:nvPicPr>
        <p:blipFill>
          <a:blip r:embed="rId2"/>
          <a:stretch>
            <a:fillRect/>
          </a:stretch>
        </p:blipFill>
        <p:spPr>
          <a:xfrm>
            <a:off x="1" y="14952"/>
            <a:ext cx="12192000" cy="1923580"/>
          </a:xfrm>
          <a:prstGeom prst="rect">
            <a:avLst/>
          </a:prstGeom>
        </p:spPr>
      </p:pic>
      <p:sp>
        <p:nvSpPr>
          <p:cNvPr id="4" name="矩形 3">
            <a:extLst>
              <a:ext uri="{FF2B5EF4-FFF2-40B4-BE49-F238E27FC236}">
                <a16:creationId xmlns:a16="http://schemas.microsoft.com/office/drawing/2014/main" xmlns="" id="{BEE49575-DDC8-469A-82A3-4D5B6639AC34}"/>
              </a:ext>
            </a:extLst>
          </p:cNvPr>
          <p:cNvSpPr/>
          <p:nvPr/>
        </p:nvSpPr>
        <p:spPr>
          <a:xfrm>
            <a:off x="1" y="1"/>
            <a:ext cx="12191999" cy="193853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6692561" y="1961281"/>
            <a:ext cx="5360897" cy="4656711"/>
          </a:xfrm>
          <a:prstGeom prst="rect">
            <a:avLst/>
          </a:prstGeom>
        </p:spPr>
      </p:pic>
      <p:sp>
        <p:nvSpPr>
          <p:cNvPr id="6" name="文本框 5"/>
          <p:cNvSpPr txBox="1"/>
          <p:nvPr/>
        </p:nvSpPr>
        <p:spPr>
          <a:xfrm>
            <a:off x="429491" y="2189019"/>
            <a:ext cx="4862945" cy="461665"/>
          </a:xfrm>
          <a:prstGeom prst="rect">
            <a:avLst/>
          </a:prstGeom>
          <a:noFill/>
        </p:spPr>
        <p:txBody>
          <a:bodyPr wrap="square" rtlCol="0">
            <a:spAutoFit/>
          </a:bodyPr>
          <a:lstStyle/>
          <a:p>
            <a:r>
              <a:rPr lang="zh-CN" altLang="en-US" sz="2400" dirty="0" smtClean="0"/>
              <a:t>解：</a:t>
            </a:r>
            <a:endParaRPr lang="zh-CN" altLang="en-US" sz="2400" dirty="0"/>
          </a:p>
        </p:txBody>
      </p:sp>
      <p:pic>
        <p:nvPicPr>
          <p:cNvPr id="7" name="图片 6"/>
          <p:cNvPicPr>
            <a:picLocks noChangeAspect="1"/>
          </p:cNvPicPr>
          <p:nvPr/>
        </p:nvPicPr>
        <p:blipFill>
          <a:blip r:embed="rId4"/>
          <a:stretch>
            <a:fillRect/>
          </a:stretch>
        </p:blipFill>
        <p:spPr>
          <a:xfrm>
            <a:off x="991033" y="2628545"/>
            <a:ext cx="5140495" cy="668837"/>
          </a:xfrm>
          <a:prstGeom prst="rect">
            <a:avLst/>
          </a:prstGeom>
        </p:spPr>
      </p:pic>
      <p:pic>
        <p:nvPicPr>
          <p:cNvPr id="8" name="图片 7"/>
          <p:cNvPicPr>
            <a:picLocks noChangeAspect="1"/>
          </p:cNvPicPr>
          <p:nvPr/>
        </p:nvPicPr>
        <p:blipFill>
          <a:blip r:embed="rId5"/>
          <a:stretch>
            <a:fillRect/>
          </a:stretch>
        </p:blipFill>
        <p:spPr>
          <a:xfrm>
            <a:off x="991033" y="3340696"/>
            <a:ext cx="2874819" cy="898381"/>
          </a:xfrm>
          <a:prstGeom prst="rect">
            <a:avLst/>
          </a:prstGeom>
        </p:spPr>
      </p:pic>
      <p:pic>
        <p:nvPicPr>
          <p:cNvPr id="9" name="图片 8"/>
          <p:cNvPicPr>
            <a:picLocks noChangeAspect="1"/>
          </p:cNvPicPr>
          <p:nvPr/>
        </p:nvPicPr>
        <p:blipFill>
          <a:blip r:embed="rId6"/>
          <a:stretch>
            <a:fillRect/>
          </a:stretch>
        </p:blipFill>
        <p:spPr>
          <a:xfrm>
            <a:off x="1194088" y="4414837"/>
            <a:ext cx="2671764" cy="748094"/>
          </a:xfrm>
          <a:prstGeom prst="rect">
            <a:avLst/>
          </a:prstGeom>
        </p:spPr>
      </p:pic>
      <p:sp>
        <p:nvSpPr>
          <p:cNvPr id="10" name="文本框 9"/>
          <p:cNvSpPr txBox="1"/>
          <p:nvPr/>
        </p:nvSpPr>
        <p:spPr>
          <a:xfrm>
            <a:off x="568289" y="5269416"/>
            <a:ext cx="5930561" cy="1323439"/>
          </a:xfrm>
          <a:prstGeom prst="rect">
            <a:avLst/>
          </a:prstGeom>
          <a:noFill/>
        </p:spPr>
        <p:txBody>
          <a:bodyPr wrap="square" rtlCol="0">
            <a:spAutoFit/>
          </a:bodyPr>
          <a:lstStyle/>
          <a:p>
            <a:r>
              <a:rPr lang="en-US" altLang="zh-CN" sz="2000" dirty="0" smtClean="0"/>
              <a:t>      </a:t>
            </a:r>
            <a:r>
              <a:rPr lang="zh-CN" altLang="zh-CN" sz="2000" dirty="0" smtClean="0"/>
              <a:t>利用</a:t>
            </a:r>
            <a:r>
              <a:rPr lang="zh-CN" altLang="zh-CN" sz="2000" dirty="0"/>
              <a:t>表中的数据对上式进行回归估计，经过各种计量检验</a:t>
            </a:r>
            <a:r>
              <a:rPr lang="zh-CN" altLang="zh-CN" sz="2000" dirty="0" smtClean="0"/>
              <a:t>，</a:t>
            </a:r>
            <a:r>
              <a:rPr lang="zh-CN" altLang="zh-CN" sz="2000" dirty="0"/>
              <a:t>最终可</a:t>
            </a:r>
            <a:r>
              <a:rPr lang="zh-CN" altLang="zh-CN" sz="2000" dirty="0" smtClean="0"/>
              <a:t>得到</a:t>
            </a:r>
            <a:r>
              <a:rPr lang="zh-CN" altLang="zh-CN" sz="2000" dirty="0"/>
              <a:t>资本的弹性系数为</a:t>
            </a:r>
            <a:r>
              <a:rPr lang="en-US" altLang="zh-CN" sz="2000" dirty="0"/>
              <a:t>0.57</a:t>
            </a:r>
            <a:r>
              <a:rPr lang="zh-CN" altLang="zh-CN" sz="2000" dirty="0"/>
              <a:t>，说明资本投入每增加</a:t>
            </a:r>
            <a:r>
              <a:rPr lang="en-US" altLang="zh-CN" sz="2000" dirty="0"/>
              <a:t>1</a:t>
            </a:r>
            <a:r>
              <a:rPr lang="zh-CN" altLang="zh-CN" sz="2000" dirty="0"/>
              <a:t>％，则国内生产总值将增加</a:t>
            </a:r>
            <a:r>
              <a:rPr lang="en-US" altLang="zh-CN" sz="2000" dirty="0"/>
              <a:t>0.57</a:t>
            </a:r>
            <a:r>
              <a:rPr lang="zh-CN" altLang="zh-CN" sz="2000" dirty="0"/>
              <a:t>％。</a:t>
            </a:r>
            <a:endParaRPr lang="zh-CN" altLang="en-US" sz="2000" dirty="0"/>
          </a:p>
        </p:txBody>
      </p:sp>
    </p:spTree>
    <p:extLst>
      <p:ext uri="{BB962C8B-B14F-4D97-AF65-F5344CB8AC3E}">
        <p14:creationId xmlns:p14="http://schemas.microsoft.com/office/powerpoint/2010/main" val="19268914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089E6A1B-787B-48C2-89E0-46ED219FD4E0}" type="slidenum">
              <a:rPr lang="zh-CN" altLang="en-US" smtClean="0"/>
              <a:pPr/>
              <a:t>31</a:t>
            </a:fld>
            <a:endParaRPr lang="zh-CN" altLang="en-US" dirty="0"/>
          </a:p>
        </p:txBody>
      </p:sp>
      <p:sp>
        <p:nvSpPr>
          <p:cNvPr id="7" name="文本框 6"/>
          <p:cNvSpPr txBox="1"/>
          <p:nvPr/>
        </p:nvSpPr>
        <p:spPr>
          <a:xfrm>
            <a:off x="1149927" y="858974"/>
            <a:ext cx="10373781" cy="5607304"/>
          </a:xfrm>
          <a:prstGeom prst="rect">
            <a:avLst/>
          </a:prstGeom>
          <a:noFill/>
        </p:spPr>
        <p:txBody>
          <a:bodyPr wrap="square" rtlCol="0">
            <a:spAutoFit/>
          </a:bodyPr>
          <a:lstStyle/>
          <a:p>
            <a:pPr>
              <a:lnSpc>
                <a:spcPct val="150000"/>
              </a:lnSpc>
              <a:spcBef>
                <a:spcPts val="600"/>
              </a:spcBef>
              <a:spcAft>
                <a:spcPts val="600"/>
              </a:spcAft>
            </a:pPr>
            <a:r>
              <a:rPr lang="en-US" altLang="zh-CN" sz="2400" b="1" dirty="0" smtClean="0">
                <a:latin typeface="宋体" panose="02010600030101010101" pitchFamily="2" charset="-122"/>
                <a:ea typeface="宋体" panose="02010600030101010101" pitchFamily="2" charset="-122"/>
              </a:rPr>
              <a:t>     </a:t>
            </a:r>
            <a:r>
              <a:rPr lang="zh-CN" altLang="zh-CN" sz="2400" b="1" dirty="0" smtClean="0">
                <a:latin typeface="宋体" panose="02010600030101010101" pitchFamily="2" charset="-122"/>
                <a:ea typeface="宋体" panose="02010600030101010101" pitchFamily="2" charset="-122"/>
              </a:rPr>
              <a:t>利用</a:t>
            </a:r>
            <a:r>
              <a:rPr lang="en-US" altLang="zh-CN" sz="2400" b="1" dirty="0" err="1">
                <a:latin typeface="宋体" panose="02010600030101010101" pitchFamily="2" charset="-122"/>
                <a:ea typeface="宋体" panose="02010600030101010101" pitchFamily="2" charset="-122"/>
              </a:rPr>
              <a:t>Eviews</a:t>
            </a:r>
            <a:r>
              <a:rPr lang="zh-CN" altLang="zh-CN" sz="2400" b="1" dirty="0">
                <a:latin typeface="宋体" panose="02010600030101010101" pitchFamily="2" charset="-122"/>
                <a:ea typeface="宋体" panose="02010600030101010101" pitchFamily="2" charset="-122"/>
              </a:rPr>
              <a:t>软件，经过模型选择和计量检验后，国内生产总值在</a:t>
            </a:r>
            <a:r>
              <a:rPr lang="en-US" altLang="zh-CN" sz="2400" b="1" dirty="0">
                <a:latin typeface="宋体" panose="02010600030101010101" pitchFamily="2" charset="-122"/>
                <a:ea typeface="宋体" panose="02010600030101010101" pitchFamily="2" charset="-122"/>
              </a:rPr>
              <a:t>1979</a:t>
            </a:r>
            <a:r>
              <a:rPr lang="zh-CN" altLang="zh-CN"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2015</a:t>
            </a:r>
            <a:r>
              <a:rPr lang="zh-CN" altLang="zh-CN" sz="2400" b="1" dirty="0">
                <a:latin typeface="宋体" panose="02010600030101010101" pitchFamily="2" charset="-122"/>
                <a:ea typeface="宋体" panose="02010600030101010101" pitchFamily="2" charset="-122"/>
              </a:rPr>
              <a:t>年间平均增长率为</a:t>
            </a:r>
            <a:r>
              <a:rPr lang="en-US" altLang="zh-CN" sz="2400" b="1" dirty="0">
                <a:latin typeface="宋体" panose="02010600030101010101" pitchFamily="2" charset="-122"/>
                <a:ea typeface="宋体" panose="02010600030101010101" pitchFamily="2" charset="-122"/>
              </a:rPr>
              <a:t>8.41</a:t>
            </a:r>
            <a:r>
              <a:rPr lang="zh-CN" altLang="zh-CN" sz="2400" b="1" dirty="0">
                <a:latin typeface="宋体" panose="02010600030101010101" pitchFamily="2" charset="-122"/>
                <a:ea typeface="宋体" panose="02010600030101010101" pitchFamily="2" charset="-122"/>
              </a:rPr>
              <a:t>％；同样的办法可以计算资本投入在</a:t>
            </a:r>
            <a:r>
              <a:rPr lang="en-US" altLang="zh-CN" sz="2400" b="1" dirty="0">
                <a:latin typeface="宋体" panose="02010600030101010101" pitchFamily="2" charset="-122"/>
                <a:ea typeface="宋体" panose="02010600030101010101" pitchFamily="2" charset="-122"/>
              </a:rPr>
              <a:t>1979</a:t>
            </a:r>
            <a:r>
              <a:rPr lang="zh-CN" altLang="zh-CN"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2015</a:t>
            </a:r>
            <a:r>
              <a:rPr lang="zh-CN" altLang="zh-CN" sz="2400" b="1" dirty="0">
                <a:latin typeface="宋体" panose="02010600030101010101" pitchFamily="2" charset="-122"/>
                <a:ea typeface="宋体" panose="02010600030101010101" pitchFamily="2" charset="-122"/>
              </a:rPr>
              <a:t>年的平均增长率为</a:t>
            </a:r>
            <a:r>
              <a:rPr lang="en-US" altLang="zh-CN" sz="2400" b="1" dirty="0">
                <a:latin typeface="宋体" panose="02010600030101010101" pitchFamily="2" charset="-122"/>
                <a:ea typeface="宋体" panose="02010600030101010101" pitchFamily="2" charset="-122"/>
              </a:rPr>
              <a:t>9.20</a:t>
            </a:r>
            <a:r>
              <a:rPr lang="zh-CN" altLang="zh-CN" sz="2400" b="1" dirty="0">
                <a:latin typeface="宋体" panose="02010600030101010101" pitchFamily="2" charset="-122"/>
                <a:ea typeface="宋体" panose="02010600030101010101" pitchFamily="2" charset="-122"/>
              </a:rPr>
              <a:t>％；劳动投入在</a:t>
            </a:r>
            <a:r>
              <a:rPr lang="en-US" altLang="zh-CN" sz="2400" b="1" dirty="0">
                <a:latin typeface="宋体" panose="02010600030101010101" pitchFamily="2" charset="-122"/>
                <a:ea typeface="宋体" panose="02010600030101010101" pitchFamily="2" charset="-122"/>
              </a:rPr>
              <a:t>1979</a:t>
            </a:r>
            <a:r>
              <a:rPr lang="zh-CN" altLang="zh-CN"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2015</a:t>
            </a:r>
            <a:r>
              <a:rPr lang="zh-CN" altLang="zh-CN" sz="2400" b="1" dirty="0">
                <a:latin typeface="宋体" panose="02010600030101010101" pitchFamily="2" charset="-122"/>
                <a:ea typeface="宋体" panose="02010600030101010101" pitchFamily="2" charset="-122"/>
              </a:rPr>
              <a:t>年的平均增长率为</a:t>
            </a:r>
            <a:r>
              <a:rPr lang="en-US" altLang="zh-CN" sz="2400" b="1" dirty="0">
                <a:latin typeface="宋体" panose="02010600030101010101" pitchFamily="2" charset="-122"/>
                <a:ea typeface="宋体" panose="02010600030101010101" pitchFamily="2" charset="-122"/>
              </a:rPr>
              <a:t>2.28</a:t>
            </a:r>
            <a:r>
              <a:rPr lang="zh-CN" altLang="zh-CN" sz="2400" b="1" dirty="0">
                <a:latin typeface="宋体" panose="02010600030101010101" pitchFamily="2" charset="-122"/>
                <a:ea typeface="宋体" panose="02010600030101010101" pitchFamily="2" charset="-122"/>
              </a:rPr>
              <a:t>％。然后可以计算出技术进步率在</a:t>
            </a:r>
            <a:r>
              <a:rPr lang="en-US" altLang="zh-CN" sz="2400" b="1" dirty="0">
                <a:latin typeface="宋体" panose="02010600030101010101" pitchFamily="2" charset="-122"/>
                <a:ea typeface="宋体" panose="02010600030101010101" pitchFamily="2" charset="-122"/>
              </a:rPr>
              <a:t>1979</a:t>
            </a:r>
            <a:r>
              <a:rPr lang="zh-CN" altLang="zh-CN"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2015</a:t>
            </a:r>
            <a:r>
              <a:rPr lang="zh-CN" altLang="zh-CN" sz="2400" b="1" dirty="0">
                <a:latin typeface="宋体" panose="02010600030101010101" pitchFamily="2" charset="-122"/>
                <a:ea typeface="宋体" panose="02010600030101010101" pitchFamily="2" charset="-122"/>
              </a:rPr>
              <a:t>年的平均增长率为</a:t>
            </a:r>
            <a:r>
              <a:rPr lang="en-US" altLang="zh-CN" sz="2400" b="1" dirty="0">
                <a:latin typeface="宋体" panose="02010600030101010101" pitchFamily="2" charset="-122"/>
                <a:ea typeface="宋体" panose="02010600030101010101" pitchFamily="2" charset="-122"/>
              </a:rPr>
              <a:t>2.19</a:t>
            </a:r>
            <a:r>
              <a:rPr lang="zh-CN" altLang="zh-CN" sz="2400" b="1" dirty="0">
                <a:latin typeface="宋体" panose="02010600030101010101" pitchFamily="2" charset="-122"/>
                <a:ea typeface="宋体" panose="02010600030101010101" pitchFamily="2" charset="-122"/>
              </a:rPr>
              <a:t>％。</a:t>
            </a:r>
          </a:p>
          <a:p>
            <a:pPr>
              <a:lnSpc>
                <a:spcPct val="150000"/>
              </a:lnSpc>
              <a:spcBef>
                <a:spcPts val="600"/>
              </a:spcBef>
              <a:spcAft>
                <a:spcPts val="600"/>
              </a:spcAft>
            </a:pPr>
            <a:r>
              <a:rPr lang="en-US" altLang="zh-CN" sz="2400" b="1" dirty="0" smtClean="0">
                <a:latin typeface="宋体" panose="02010600030101010101" pitchFamily="2" charset="-122"/>
                <a:ea typeface="宋体" panose="02010600030101010101" pitchFamily="2" charset="-122"/>
              </a:rPr>
              <a:t>     </a:t>
            </a:r>
            <a:r>
              <a:rPr lang="zh-CN" altLang="zh-CN" sz="2400" b="1" dirty="0" smtClean="0">
                <a:latin typeface="宋体" panose="02010600030101010101" pitchFamily="2" charset="-122"/>
                <a:ea typeface="宋体" panose="02010600030101010101" pitchFamily="2" charset="-122"/>
              </a:rPr>
              <a:t>所以</a:t>
            </a:r>
            <a:r>
              <a:rPr lang="zh-CN" altLang="zh-CN" sz="2400" b="1" dirty="0">
                <a:latin typeface="宋体" panose="02010600030101010101" pitchFamily="2" charset="-122"/>
                <a:ea typeface="宋体" panose="02010600030101010101" pitchFamily="2" charset="-122"/>
              </a:rPr>
              <a:t>分别计算技术、资本、劳动对产出的贡献率：</a:t>
            </a:r>
          </a:p>
          <a:p>
            <a:pPr>
              <a:lnSpc>
                <a:spcPct val="150000"/>
              </a:lnSpc>
              <a:spcBef>
                <a:spcPts val="600"/>
              </a:spcBef>
              <a:spcAft>
                <a:spcPts val="600"/>
              </a:spcAft>
            </a:pPr>
            <a:r>
              <a:rPr lang="zh-CN" altLang="zh-CN" sz="2400" b="1" dirty="0">
                <a:latin typeface="宋体" panose="02010600030101010101" pitchFamily="2" charset="-122"/>
                <a:ea typeface="宋体" panose="02010600030101010101" pitchFamily="2" charset="-122"/>
              </a:rPr>
              <a:t>技术对产出的贡献率＝</a:t>
            </a:r>
            <a:r>
              <a:rPr lang="en-US" altLang="zh-CN" sz="2400" b="1" dirty="0">
                <a:latin typeface="宋体" panose="02010600030101010101" pitchFamily="2" charset="-122"/>
                <a:ea typeface="宋体" panose="02010600030101010101" pitchFamily="2" charset="-122"/>
              </a:rPr>
              <a:t>2.19</a:t>
            </a:r>
            <a:r>
              <a:rPr lang="zh-CN" altLang="zh-CN" sz="2400" b="1" dirty="0" smtClean="0">
                <a:latin typeface="宋体" panose="02010600030101010101" pitchFamily="2" charset="-122"/>
                <a:ea typeface="宋体" panose="02010600030101010101" pitchFamily="2" charset="-122"/>
              </a:rPr>
              <a:t>％</a:t>
            </a:r>
            <a:r>
              <a:rPr lang="en-US" altLang="zh-CN" sz="2400" b="1" dirty="0" smtClean="0">
                <a:latin typeface="宋体" panose="02010600030101010101" pitchFamily="2" charset="-122"/>
                <a:ea typeface="宋体" panose="02010600030101010101" pitchFamily="2" charset="-122"/>
              </a:rPr>
              <a:t>/8.41</a:t>
            </a:r>
            <a:r>
              <a:rPr lang="zh-CN" altLang="zh-CN"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 =26.04</a:t>
            </a:r>
            <a:r>
              <a:rPr lang="zh-CN" altLang="zh-CN" sz="2400" b="1" dirty="0">
                <a:latin typeface="宋体" panose="02010600030101010101" pitchFamily="2" charset="-122"/>
                <a:ea typeface="宋体" panose="02010600030101010101" pitchFamily="2" charset="-122"/>
              </a:rPr>
              <a:t>％</a:t>
            </a:r>
          </a:p>
          <a:p>
            <a:pPr>
              <a:lnSpc>
                <a:spcPct val="150000"/>
              </a:lnSpc>
              <a:spcBef>
                <a:spcPts val="600"/>
              </a:spcBef>
              <a:spcAft>
                <a:spcPts val="600"/>
              </a:spcAft>
            </a:pPr>
            <a:r>
              <a:rPr lang="zh-CN" altLang="zh-CN" sz="2400" b="1" dirty="0">
                <a:latin typeface="宋体" panose="02010600030101010101" pitchFamily="2" charset="-122"/>
                <a:ea typeface="宋体" panose="02010600030101010101" pitchFamily="2" charset="-122"/>
              </a:rPr>
              <a:t>资本对产出的贡献率＝（</a:t>
            </a:r>
            <a:r>
              <a:rPr lang="en-US" altLang="zh-CN" sz="2400" b="1" dirty="0">
                <a:latin typeface="宋体" panose="02010600030101010101" pitchFamily="2" charset="-122"/>
                <a:ea typeface="宋体" panose="02010600030101010101" pitchFamily="2" charset="-122"/>
              </a:rPr>
              <a:t>0.57×9.20</a:t>
            </a:r>
            <a:r>
              <a:rPr lang="zh-CN" altLang="zh-CN" sz="2400" b="1" dirty="0">
                <a:latin typeface="宋体" panose="02010600030101010101" pitchFamily="2" charset="-122"/>
                <a:ea typeface="宋体" panose="02010600030101010101" pitchFamily="2" charset="-122"/>
              </a:rPr>
              <a:t>％）</a:t>
            </a:r>
            <a:r>
              <a:rPr lang="en-US" altLang="zh-CN" sz="2400" b="1" dirty="0" smtClean="0">
                <a:latin typeface="宋体" panose="02010600030101010101" pitchFamily="2" charset="-122"/>
                <a:ea typeface="宋体" panose="02010600030101010101" pitchFamily="2" charset="-122"/>
              </a:rPr>
              <a:t>/8.41</a:t>
            </a:r>
            <a:r>
              <a:rPr lang="zh-CN" altLang="zh-CN"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 =62.30</a:t>
            </a:r>
            <a:r>
              <a:rPr lang="zh-CN" altLang="zh-CN" sz="2400" b="1" dirty="0">
                <a:latin typeface="宋体" panose="02010600030101010101" pitchFamily="2" charset="-122"/>
                <a:ea typeface="宋体" panose="02010600030101010101" pitchFamily="2" charset="-122"/>
              </a:rPr>
              <a:t>％</a:t>
            </a:r>
          </a:p>
          <a:p>
            <a:pPr>
              <a:lnSpc>
                <a:spcPct val="150000"/>
              </a:lnSpc>
              <a:spcBef>
                <a:spcPts val="600"/>
              </a:spcBef>
              <a:spcAft>
                <a:spcPts val="600"/>
              </a:spcAft>
            </a:pPr>
            <a:r>
              <a:rPr lang="zh-CN" altLang="zh-CN" sz="2400" b="1" dirty="0">
                <a:latin typeface="宋体" panose="02010600030101010101" pitchFamily="2" charset="-122"/>
                <a:ea typeface="宋体" panose="02010600030101010101" pitchFamily="2" charset="-122"/>
              </a:rPr>
              <a:t>劳动对产出的贡献率＝（</a:t>
            </a:r>
            <a:r>
              <a:rPr lang="en-US" altLang="zh-CN" sz="2400" b="1" dirty="0">
                <a:latin typeface="宋体" panose="02010600030101010101" pitchFamily="2" charset="-122"/>
                <a:ea typeface="宋体" panose="02010600030101010101" pitchFamily="2" charset="-122"/>
              </a:rPr>
              <a:t>0.43×2.28</a:t>
            </a:r>
            <a:r>
              <a:rPr lang="zh-CN" altLang="zh-CN" sz="2400" b="1" dirty="0">
                <a:latin typeface="宋体" panose="02010600030101010101" pitchFamily="2" charset="-122"/>
                <a:ea typeface="宋体" panose="02010600030101010101" pitchFamily="2" charset="-122"/>
              </a:rPr>
              <a:t>％）</a:t>
            </a:r>
            <a:r>
              <a:rPr lang="en-US" altLang="zh-CN" sz="2400" b="1" dirty="0" smtClean="0">
                <a:latin typeface="宋体" panose="02010600030101010101" pitchFamily="2" charset="-122"/>
                <a:ea typeface="宋体" panose="02010600030101010101" pitchFamily="2" charset="-122"/>
              </a:rPr>
              <a:t>/8.41</a:t>
            </a:r>
            <a:r>
              <a:rPr lang="zh-CN" altLang="zh-CN"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 =11.65</a:t>
            </a:r>
            <a:r>
              <a:rPr lang="zh-CN" altLang="zh-CN"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p:txBody>
      </p:sp>
      <p:sp>
        <p:nvSpPr>
          <p:cNvPr id="15" name="矩形 14">
            <a:extLst>
              <a:ext uri="{FF2B5EF4-FFF2-40B4-BE49-F238E27FC236}">
                <a16:creationId xmlns:a16="http://schemas.microsoft.com/office/drawing/2014/main" xmlns="" id="{BEE49575-DDC8-469A-82A3-4D5B6639AC34}"/>
              </a:ext>
            </a:extLst>
          </p:cNvPr>
          <p:cNvSpPr/>
          <p:nvPr/>
        </p:nvSpPr>
        <p:spPr>
          <a:xfrm>
            <a:off x="892320" y="782352"/>
            <a:ext cx="10888994" cy="2828168"/>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BEE49575-DDC8-469A-82A3-4D5B6639AC34}"/>
              </a:ext>
            </a:extLst>
          </p:cNvPr>
          <p:cNvSpPr/>
          <p:nvPr/>
        </p:nvSpPr>
        <p:spPr>
          <a:xfrm>
            <a:off x="790388" y="3700997"/>
            <a:ext cx="10888994" cy="2765281"/>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Tree>
    <p:extLst>
      <p:ext uri="{BB962C8B-B14F-4D97-AF65-F5344CB8AC3E}">
        <p14:creationId xmlns:p14="http://schemas.microsoft.com/office/powerpoint/2010/main" val="12874660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三、经济增长质量统计</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32</a:t>
            </a:fld>
            <a:endParaRPr lang="zh-CN" altLang="en-US" dirty="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25" name="矩形 24">
            <a:extLst>
              <a:ext uri="{FF2B5EF4-FFF2-40B4-BE49-F238E27FC236}">
                <a16:creationId xmlns:a16="http://schemas.microsoft.com/office/drawing/2014/main" xmlns="" id="{94760A18-BD02-6649-B8EF-D9E837D5A5D3}"/>
              </a:ext>
            </a:extLst>
          </p:cNvPr>
          <p:cNvSpPr/>
          <p:nvPr/>
        </p:nvSpPr>
        <p:spPr>
          <a:xfrm>
            <a:off x="803970" y="1094896"/>
            <a:ext cx="7351302" cy="719556"/>
          </a:xfrm>
          <a:prstGeom prst="rect">
            <a:avLst/>
          </a:prstGeom>
        </p:spPr>
        <p:txBody>
          <a:bodyPr wrap="square">
            <a:spAutoFit/>
          </a:bodyPr>
          <a:lstStyle/>
          <a:p>
            <a:pPr>
              <a:lnSpc>
                <a:spcPct val="200000"/>
              </a:lnSpc>
            </a:pPr>
            <a:r>
              <a:rPr lang="zh-CN" altLang="en-US" sz="2400" b="1" dirty="0"/>
              <a:t>（一）经济增长质量的内涵</a:t>
            </a:r>
            <a:endParaRPr lang="en-US" altLang="zh-CN" sz="2400" b="1" dirty="0" smtClean="0"/>
          </a:p>
        </p:txBody>
      </p:sp>
      <p:sp>
        <p:nvSpPr>
          <p:cNvPr id="26" name="圆角矩形 13">
            <a:extLst>
              <a:ext uri="{FF2B5EF4-FFF2-40B4-BE49-F238E27FC236}">
                <a16:creationId xmlns:a16="http://schemas.microsoft.com/office/drawing/2014/main" xmlns="" id="{0B48BAD7-F99D-D24A-AE01-69C297AD6A47}"/>
              </a:ext>
            </a:extLst>
          </p:cNvPr>
          <p:cNvSpPr/>
          <p:nvPr/>
        </p:nvSpPr>
        <p:spPr>
          <a:xfrm>
            <a:off x="917719" y="2138339"/>
            <a:ext cx="4291589" cy="3920837"/>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pPr>
            <a:r>
              <a:rPr lang="zh-CN" altLang="en-US" sz="2400" b="1" dirty="0"/>
              <a:t>国内外关于经济增长质量的研究都是从经济增长理论中抽象出来的。就目前来看，经济增长质量仍然是经济学研究较少的一个内容，其内涵至今尚无严谨的科学界定。</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xmlns="" id="{706CA55D-B9A9-44FE-88CF-CFC72EDB91AF}"/>
              </a:ext>
            </a:extLst>
          </p:cNvPr>
          <p:cNvPicPr>
            <a:picLocks noChangeAspect="1"/>
          </p:cNvPicPr>
          <p:nvPr/>
        </p:nvPicPr>
        <p:blipFill rotWithShape="1">
          <a:blip r:embed="rId2">
            <a:extLst>
              <a:ext uri="{28A0092B-C50C-407E-A947-70E740481C1C}">
                <a14:useLocalDpi xmlns:a14="http://schemas.microsoft.com/office/drawing/2010/main" val="0"/>
              </a:ext>
            </a:extLst>
          </a:blip>
          <a:srcRect b="17228"/>
          <a:stretch/>
        </p:blipFill>
        <p:spPr>
          <a:xfrm>
            <a:off x="5805056" y="2031986"/>
            <a:ext cx="6594768" cy="4470471"/>
          </a:xfrm>
          <a:prstGeom prst="rect">
            <a:avLst/>
          </a:prstGeom>
        </p:spPr>
      </p:pic>
      <p:sp>
        <p:nvSpPr>
          <p:cNvPr id="28" name="矩形 27">
            <a:extLst>
              <a:ext uri="{FF2B5EF4-FFF2-40B4-BE49-F238E27FC236}">
                <a16:creationId xmlns:a16="http://schemas.microsoft.com/office/drawing/2014/main" xmlns="" id="{93F5E93A-A4FF-6943-8274-4D0931C4C8E7}"/>
              </a:ext>
            </a:extLst>
          </p:cNvPr>
          <p:cNvSpPr/>
          <p:nvPr/>
        </p:nvSpPr>
        <p:spPr>
          <a:xfrm>
            <a:off x="7150031" y="2743788"/>
            <a:ext cx="3904818" cy="1200329"/>
          </a:xfrm>
          <a:prstGeom prst="rect">
            <a:avLst/>
          </a:prstGeom>
        </p:spPr>
        <p:txBody>
          <a:bodyPr wrap="square">
            <a:spAutoFit/>
          </a:bodyPr>
          <a:lstStyle/>
          <a:p>
            <a:pPr algn="just">
              <a:lnSpc>
                <a:spcPct val="120000"/>
              </a:lnSpc>
            </a:pPr>
            <a:r>
              <a:rPr lang="zh-CN" altLang="en-US" sz="2000" b="1" dirty="0">
                <a:solidFill>
                  <a:schemeClr val="bg1"/>
                </a:solidFill>
                <a:effectLst>
                  <a:outerShdw blurRad="38100" dist="38100" dir="2700000" algn="tl">
                    <a:srgbClr val="000000">
                      <a:alpha val="43137"/>
                    </a:srgbClr>
                  </a:outerShdw>
                </a:effectLst>
              </a:rPr>
              <a:t>拓展阅读：</a:t>
            </a:r>
            <a:endParaRPr lang="en-US" altLang="zh-CN" sz="2000" b="1" dirty="0">
              <a:solidFill>
                <a:schemeClr val="bg1"/>
              </a:solidFill>
              <a:effectLst>
                <a:outerShdw blurRad="38100" dist="38100" dir="2700000" algn="tl">
                  <a:srgbClr val="000000">
                    <a:alpha val="43137"/>
                  </a:srgbClr>
                </a:outerShdw>
              </a:effectLst>
            </a:endParaRPr>
          </a:p>
          <a:p>
            <a:pPr algn="just">
              <a:lnSpc>
                <a:spcPct val="120000"/>
              </a:lnSpc>
            </a:pPr>
            <a:r>
              <a:rPr lang="zh-CN" altLang="en-US" sz="2000" b="1" u="sng" dirty="0">
                <a:solidFill>
                  <a:schemeClr val="bg1"/>
                </a:solidFill>
                <a:effectLst>
                  <a:outerShdw blurRad="38100" dist="38100" dir="2700000" algn="tl">
                    <a:srgbClr val="000000">
                      <a:alpha val="43137"/>
                    </a:srgbClr>
                  </a:outerShdw>
                </a:effectLst>
              </a:rPr>
              <a:t>专栏５－４　经济增长质量内涵的进一步理解</a:t>
            </a:r>
            <a:endParaRPr lang="en-US" altLang="zh-CN" sz="2000" b="1" u="sng"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79711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三、经济增长质量统计</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33</a:t>
            </a:fld>
            <a:endParaRPr lang="zh-CN" altLang="en-US" dirty="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25" name="矩形 24">
            <a:extLst>
              <a:ext uri="{FF2B5EF4-FFF2-40B4-BE49-F238E27FC236}">
                <a16:creationId xmlns:a16="http://schemas.microsoft.com/office/drawing/2014/main" xmlns="" id="{94760A18-BD02-6649-B8EF-D9E837D5A5D3}"/>
              </a:ext>
            </a:extLst>
          </p:cNvPr>
          <p:cNvSpPr/>
          <p:nvPr/>
        </p:nvSpPr>
        <p:spPr>
          <a:xfrm>
            <a:off x="803970" y="1094896"/>
            <a:ext cx="7351302" cy="719556"/>
          </a:xfrm>
          <a:prstGeom prst="rect">
            <a:avLst/>
          </a:prstGeom>
        </p:spPr>
        <p:txBody>
          <a:bodyPr wrap="square">
            <a:spAutoFit/>
          </a:bodyPr>
          <a:lstStyle/>
          <a:p>
            <a:pPr>
              <a:lnSpc>
                <a:spcPct val="200000"/>
              </a:lnSpc>
            </a:pPr>
            <a:r>
              <a:rPr lang="zh-CN" altLang="en-US" sz="2400" b="1" dirty="0"/>
              <a:t>（二）基于评价方法的经济增长质量</a:t>
            </a:r>
            <a:r>
              <a:rPr lang="zh-CN" altLang="en-US" sz="2400" b="1" dirty="0" smtClean="0"/>
              <a:t>统计</a:t>
            </a:r>
            <a:endParaRPr lang="en-US" altLang="zh-CN" sz="2400" b="1" dirty="0" smtClean="0"/>
          </a:p>
        </p:txBody>
      </p:sp>
      <p:sp>
        <p:nvSpPr>
          <p:cNvPr id="10" name="圆角矩形 13">
            <a:extLst>
              <a:ext uri="{FF2B5EF4-FFF2-40B4-BE49-F238E27FC236}">
                <a16:creationId xmlns:a16="http://schemas.microsoft.com/office/drawing/2014/main" xmlns="" id="{0B48BAD7-F99D-D24A-AE01-69C297AD6A47}"/>
              </a:ext>
            </a:extLst>
          </p:cNvPr>
          <p:cNvSpPr/>
          <p:nvPr/>
        </p:nvSpPr>
        <p:spPr>
          <a:xfrm>
            <a:off x="945429" y="2230582"/>
            <a:ext cx="1728498" cy="3288267"/>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pPr>
            <a:r>
              <a:rPr lang="zh-CN" altLang="en-US" sz="2400" b="1" dirty="0"/>
              <a:t>一般来说，经济增长质量的评价要分两步来进行。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447891" y="2230582"/>
            <a:ext cx="7762669" cy="3016210"/>
          </a:xfrm>
          <a:prstGeom prst="rect">
            <a:avLst/>
          </a:prstGeom>
          <a:noFill/>
        </p:spPr>
        <p:txBody>
          <a:bodyPr wrap="square" rtlCol="0">
            <a:spAutoFit/>
          </a:bodyPr>
          <a:lstStyle/>
          <a:p>
            <a:pPr>
              <a:lnSpc>
                <a:spcPct val="150000"/>
              </a:lnSpc>
              <a:spcBef>
                <a:spcPts val="600"/>
              </a:spcBef>
              <a:spcAft>
                <a:spcPts val="600"/>
              </a:spcAft>
            </a:pPr>
            <a:r>
              <a:rPr lang="zh-CN" altLang="en-US" sz="2400" dirty="0"/>
              <a:t>第一</a:t>
            </a:r>
            <a:r>
              <a:rPr lang="zh-CN" altLang="en-US" sz="2400" dirty="0" smtClean="0"/>
              <a:t>步：建立</a:t>
            </a:r>
            <a:r>
              <a:rPr lang="zh-CN" altLang="en-US" sz="2400" dirty="0"/>
              <a:t>一套科学的经济增长质量评价指标体系，力求从各个方面来反映经济增长的质量水平及其变动的情况</a:t>
            </a:r>
            <a:r>
              <a:rPr lang="zh-CN" altLang="en-US" sz="2400" dirty="0" smtClean="0"/>
              <a:t>。</a:t>
            </a:r>
            <a:endParaRPr lang="en-US" altLang="zh-CN" sz="2400" dirty="0"/>
          </a:p>
          <a:p>
            <a:pPr>
              <a:lnSpc>
                <a:spcPct val="150000"/>
              </a:lnSpc>
              <a:spcBef>
                <a:spcPts val="600"/>
              </a:spcBef>
              <a:spcAft>
                <a:spcPts val="600"/>
              </a:spcAft>
            </a:pPr>
            <a:r>
              <a:rPr lang="zh-CN" altLang="en-US" sz="2400" dirty="0"/>
              <a:t>第二</a:t>
            </a:r>
            <a:r>
              <a:rPr lang="zh-CN" altLang="en-US" sz="2400" dirty="0" smtClean="0"/>
              <a:t>步：根据</a:t>
            </a:r>
            <a:r>
              <a:rPr lang="zh-CN" altLang="en-US" sz="2400" dirty="0"/>
              <a:t>第一步建立的评级指标体系，对经济增长质量进行综合评价。</a:t>
            </a:r>
          </a:p>
        </p:txBody>
      </p:sp>
      <p:sp>
        <p:nvSpPr>
          <p:cNvPr id="12" name="矩形 11">
            <a:extLst>
              <a:ext uri="{FF2B5EF4-FFF2-40B4-BE49-F238E27FC236}">
                <a16:creationId xmlns:a16="http://schemas.microsoft.com/office/drawing/2014/main" xmlns="" id="{BEE49575-DDC8-469A-82A3-4D5B6639AC34}"/>
              </a:ext>
            </a:extLst>
          </p:cNvPr>
          <p:cNvSpPr/>
          <p:nvPr/>
        </p:nvSpPr>
        <p:spPr>
          <a:xfrm>
            <a:off x="3244196" y="4099507"/>
            <a:ext cx="8279512" cy="1147285"/>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BEE49575-DDC8-469A-82A3-4D5B6639AC34}"/>
              </a:ext>
            </a:extLst>
          </p:cNvPr>
          <p:cNvSpPr/>
          <p:nvPr/>
        </p:nvSpPr>
        <p:spPr>
          <a:xfrm>
            <a:off x="3244196" y="2335817"/>
            <a:ext cx="8279512" cy="1536751"/>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6428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三、经济增长质量统计</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34</a:t>
            </a:fld>
            <a:endParaRPr lang="zh-CN" altLang="en-US" dirty="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25" name="矩形 24">
            <a:extLst>
              <a:ext uri="{FF2B5EF4-FFF2-40B4-BE49-F238E27FC236}">
                <a16:creationId xmlns:a16="http://schemas.microsoft.com/office/drawing/2014/main" xmlns="" id="{94760A18-BD02-6649-B8EF-D9E837D5A5D3}"/>
              </a:ext>
            </a:extLst>
          </p:cNvPr>
          <p:cNvSpPr/>
          <p:nvPr/>
        </p:nvSpPr>
        <p:spPr>
          <a:xfrm>
            <a:off x="803970" y="1094896"/>
            <a:ext cx="7351302" cy="830997"/>
          </a:xfrm>
          <a:prstGeom prst="rect">
            <a:avLst/>
          </a:prstGeom>
        </p:spPr>
        <p:txBody>
          <a:bodyPr wrap="square">
            <a:spAutoFit/>
          </a:bodyPr>
          <a:lstStyle/>
          <a:p>
            <a:pPr>
              <a:lnSpc>
                <a:spcPct val="200000"/>
              </a:lnSpc>
            </a:pPr>
            <a:r>
              <a:rPr lang="zh-CN" altLang="en-US" sz="2400" b="1" dirty="0" smtClean="0"/>
              <a:t>（</a:t>
            </a:r>
            <a:r>
              <a:rPr lang="zh-CN" altLang="en-US" sz="2400" b="1" dirty="0"/>
              <a:t>三）基于ＴＦＰ 增长率方法的经济增长质量统计</a:t>
            </a:r>
            <a:endParaRPr lang="en-US" altLang="zh-CN" sz="2400" b="1" dirty="0" smtClean="0"/>
          </a:p>
        </p:txBody>
      </p:sp>
      <p:sp>
        <p:nvSpPr>
          <p:cNvPr id="7" name="圆角矩形 13">
            <a:extLst>
              <a:ext uri="{FF2B5EF4-FFF2-40B4-BE49-F238E27FC236}">
                <a16:creationId xmlns:a16="http://schemas.microsoft.com/office/drawing/2014/main" xmlns="" id="{0B48BAD7-F99D-D24A-AE01-69C297AD6A47}"/>
              </a:ext>
            </a:extLst>
          </p:cNvPr>
          <p:cNvSpPr/>
          <p:nvPr/>
        </p:nvSpPr>
        <p:spPr>
          <a:xfrm>
            <a:off x="917719" y="1925893"/>
            <a:ext cx="4031938" cy="4156252"/>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pPr>
            <a:r>
              <a:rPr lang="zh-CN" altLang="en-US" sz="2400" b="1" dirty="0"/>
              <a:t>基于ＴＦＰ 增长率方法的经济增长质量统计的基本原理是把经济增长分成两</a:t>
            </a:r>
            <a:r>
              <a:rPr lang="zh-CN" altLang="en-US" sz="2400" b="1" dirty="0" smtClean="0"/>
              <a:t>部分：一部分</a:t>
            </a:r>
            <a:r>
              <a:rPr lang="zh-CN" altLang="en-US" sz="2400" b="1" dirty="0"/>
              <a:t>是由于要素投入量的增长引起的</a:t>
            </a:r>
            <a:r>
              <a:rPr lang="zh-CN" altLang="en-US" sz="2400" b="1" dirty="0" smtClean="0"/>
              <a:t>增长；另</a:t>
            </a:r>
            <a:r>
              <a:rPr lang="zh-CN" altLang="en-US" sz="2400" b="1" dirty="0"/>
              <a:t>一部分是由于质量提高、科技进步等引发的</a:t>
            </a:r>
            <a:r>
              <a:rPr lang="zh-CN" altLang="en-US" sz="2400" b="1" dirty="0" smtClean="0"/>
              <a:t>增长</a:t>
            </a:r>
            <a:r>
              <a:rPr lang="zh-CN" altLang="en-US" sz="2400" b="1" dirty="0"/>
              <a: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圆角矩形 14">
            <a:extLst>
              <a:ext uri="{FF2B5EF4-FFF2-40B4-BE49-F238E27FC236}">
                <a16:creationId xmlns:a16="http://schemas.microsoft.com/office/drawing/2014/main" xmlns="" id="{B3E82599-F9D2-824D-AC3F-C682B85320AB}"/>
              </a:ext>
            </a:extLst>
          </p:cNvPr>
          <p:cNvSpPr/>
          <p:nvPr/>
        </p:nvSpPr>
        <p:spPr>
          <a:xfrm>
            <a:off x="5780831" y="2424956"/>
            <a:ext cx="2596117"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投入要素的增长率</a:t>
            </a:r>
          </a:p>
        </p:txBody>
      </p:sp>
      <p:sp>
        <p:nvSpPr>
          <p:cNvPr id="10" name="圆角矩形 14">
            <a:extLst>
              <a:ext uri="{FF2B5EF4-FFF2-40B4-BE49-F238E27FC236}">
                <a16:creationId xmlns:a16="http://schemas.microsoft.com/office/drawing/2014/main" xmlns="" id="{B3E82599-F9D2-824D-AC3F-C682B85320AB}"/>
              </a:ext>
            </a:extLst>
          </p:cNvPr>
          <p:cNvSpPr/>
          <p:nvPr/>
        </p:nvSpPr>
        <p:spPr>
          <a:xfrm>
            <a:off x="5815307" y="4489803"/>
            <a:ext cx="2596117" cy="720000"/>
          </a:xfrm>
          <a:prstGeom prst="round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ＴＦＰ 增长率</a:t>
            </a:r>
          </a:p>
        </p:txBody>
      </p:sp>
      <p:sp>
        <p:nvSpPr>
          <p:cNvPr id="11" name="圆角矩形 14">
            <a:extLst>
              <a:ext uri="{FF2B5EF4-FFF2-40B4-BE49-F238E27FC236}">
                <a16:creationId xmlns:a16="http://schemas.microsoft.com/office/drawing/2014/main" xmlns="" id="{B3E82599-F9D2-824D-AC3F-C682B85320AB}"/>
              </a:ext>
            </a:extLst>
          </p:cNvPr>
          <p:cNvSpPr/>
          <p:nvPr/>
        </p:nvSpPr>
        <p:spPr>
          <a:xfrm>
            <a:off x="9498754" y="3284019"/>
            <a:ext cx="2596117" cy="2798126"/>
          </a:xfrm>
          <a:prstGeom prst="round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ＴＦＰ </a:t>
            </a:r>
            <a:r>
              <a:rPr lang="zh-CN" altLang="en-US" sz="2200" b="1" dirty="0" smtClean="0">
                <a:solidFill>
                  <a:schemeClr val="bg1"/>
                </a:solidFill>
                <a:latin typeface="微软雅黑" panose="020B0503020204020204" pitchFamily="34" charset="-122"/>
                <a:ea typeface="微软雅黑" panose="020B0503020204020204" pitchFamily="34" charset="-122"/>
              </a:rPr>
              <a:t>增长率包含</a:t>
            </a:r>
            <a:r>
              <a:rPr lang="zh-CN" altLang="en-US" sz="2200" b="1" dirty="0">
                <a:solidFill>
                  <a:schemeClr val="bg1"/>
                </a:solidFill>
                <a:latin typeface="微软雅黑" panose="020B0503020204020204" pitchFamily="34" charset="-122"/>
                <a:ea typeface="微软雅黑" panose="020B0503020204020204" pitchFamily="34" charset="-122"/>
              </a:rPr>
              <a:t>的内容非常广泛，有科学技术方面的、政治方面的、经济方面的等众多内容，通常用“广义的技术进步”来概括。</a:t>
            </a:r>
          </a:p>
        </p:txBody>
      </p:sp>
      <p:sp>
        <p:nvSpPr>
          <p:cNvPr id="5" name="左大括号 4"/>
          <p:cNvSpPr/>
          <p:nvPr/>
        </p:nvSpPr>
        <p:spPr>
          <a:xfrm>
            <a:off x="5254405" y="2784956"/>
            <a:ext cx="526425" cy="1939063"/>
          </a:xfrm>
          <a:prstGeom prst="leftBrace">
            <a:avLst/>
          </a:prstGeom>
          <a:ln w="85725"/>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6" name="右箭头 5"/>
          <p:cNvSpPr/>
          <p:nvPr/>
        </p:nvSpPr>
        <p:spPr>
          <a:xfrm>
            <a:off x="8411424" y="4724019"/>
            <a:ext cx="1087330" cy="194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200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四、经济波动统计概述</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35</a:t>
            </a:fld>
            <a:endParaRPr lang="zh-CN" altLang="en-US" dirty="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25" name="矩形 24">
            <a:extLst>
              <a:ext uri="{FF2B5EF4-FFF2-40B4-BE49-F238E27FC236}">
                <a16:creationId xmlns:a16="http://schemas.microsoft.com/office/drawing/2014/main" xmlns="" id="{94760A18-BD02-6649-B8EF-D9E837D5A5D3}"/>
              </a:ext>
            </a:extLst>
          </p:cNvPr>
          <p:cNvSpPr/>
          <p:nvPr/>
        </p:nvSpPr>
        <p:spPr>
          <a:xfrm>
            <a:off x="803970" y="1094896"/>
            <a:ext cx="7351302" cy="719556"/>
          </a:xfrm>
          <a:prstGeom prst="rect">
            <a:avLst/>
          </a:prstGeom>
        </p:spPr>
        <p:txBody>
          <a:bodyPr wrap="square">
            <a:spAutoFit/>
          </a:bodyPr>
          <a:lstStyle/>
          <a:p>
            <a:pPr>
              <a:lnSpc>
                <a:spcPct val="200000"/>
              </a:lnSpc>
            </a:pPr>
            <a:r>
              <a:rPr lang="zh-CN" altLang="en-US" sz="2400" b="1" dirty="0"/>
              <a:t>（一）经济波动的概念</a:t>
            </a:r>
            <a:endParaRPr lang="en-US" altLang="zh-CN" sz="2400" b="1" dirty="0" smtClean="0"/>
          </a:p>
        </p:txBody>
      </p:sp>
      <p:sp>
        <p:nvSpPr>
          <p:cNvPr id="7" name="圆角矩形 13">
            <a:extLst>
              <a:ext uri="{FF2B5EF4-FFF2-40B4-BE49-F238E27FC236}">
                <a16:creationId xmlns:a16="http://schemas.microsoft.com/office/drawing/2014/main" xmlns="" id="{0B48BAD7-F99D-D24A-AE01-69C297AD6A47}"/>
              </a:ext>
            </a:extLst>
          </p:cNvPr>
          <p:cNvSpPr/>
          <p:nvPr/>
        </p:nvSpPr>
        <p:spPr>
          <a:xfrm>
            <a:off x="917719" y="1925893"/>
            <a:ext cx="4031938" cy="4156252"/>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pPr>
            <a:r>
              <a:rPr lang="zh-CN" altLang="en-US" sz="2400" b="1" dirty="0"/>
              <a:t>所谓经济波动简单地说就是指宏观经济运行的上下起伏变化。有规律的经济波动通常又被称为</a:t>
            </a:r>
            <a:r>
              <a:rPr lang="zh-CN" altLang="en-US" sz="2400" b="1" u="sng" dirty="0"/>
              <a:t>经济周期波动</a:t>
            </a:r>
            <a:r>
              <a:rPr lang="zh-CN" altLang="en-US" sz="2400" b="1" dirty="0"/>
              <a:t>，它是经济波动的最主要表现形式。</a:t>
            </a:r>
          </a:p>
          <a:p>
            <a:pPr defTabSz="2889250">
              <a:lnSpc>
                <a:spcPct val="150000"/>
              </a:lnSpc>
            </a:pPr>
            <a:r>
              <a:rPr lang="zh-CN" altLang="en-US" sz="2400" b="1" dirty="0" smtClean="0"/>
              <a: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5657623" y="1703615"/>
            <a:ext cx="6288980" cy="3117766"/>
          </a:xfrm>
          <a:prstGeom prst="rect">
            <a:avLst/>
          </a:prstGeom>
        </p:spPr>
      </p:pic>
      <p:sp>
        <p:nvSpPr>
          <p:cNvPr id="14" name="矩形 13">
            <a:extLst>
              <a:ext uri="{FF2B5EF4-FFF2-40B4-BE49-F238E27FC236}">
                <a16:creationId xmlns:a16="http://schemas.microsoft.com/office/drawing/2014/main" xmlns="" id="{BEE49575-DDC8-469A-82A3-4D5B6639AC34}"/>
              </a:ext>
            </a:extLst>
          </p:cNvPr>
          <p:cNvSpPr/>
          <p:nvPr/>
        </p:nvSpPr>
        <p:spPr>
          <a:xfrm>
            <a:off x="5555672" y="1703615"/>
            <a:ext cx="6636328" cy="3117766"/>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292196" y="4994467"/>
            <a:ext cx="4918364" cy="400110"/>
          </a:xfrm>
          <a:prstGeom prst="rect">
            <a:avLst/>
          </a:prstGeom>
          <a:noFill/>
        </p:spPr>
        <p:txBody>
          <a:bodyPr wrap="square" rtlCol="0">
            <a:spAutoFit/>
          </a:bodyPr>
          <a:lstStyle/>
          <a:p>
            <a:pPr algn="ctr"/>
            <a:r>
              <a:rPr lang="zh-CN" altLang="en-US" sz="2000" dirty="0"/>
              <a:t>经济周期波动的四个阶段划分图</a:t>
            </a:r>
          </a:p>
        </p:txBody>
      </p:sp>
    </p:spTree>
    <p:extLst>
      <p:ext uri="{BB962C8B-B14F-4D97-AF65-F5344CB8AC3E}">
        <p14:creationId xmlns:p14="http://schemas.microsoft.com/office/powerpoint/2010/main" val="20588259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四、经济波动统计概述</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36</a:t>
            </a:fld>
            <a:endParaRPr lang="zh-CN" altLang="en-US" dirty="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25" name="矩形 24">
            <a:extLst>
              <a:ext uri="{FF2B5EF4-FFF2-40B4-BE49-F238E27FC236}">
                <a16:creationId xmlns:a16="http://schemas.microsoft.com/office/drawing/2014/main" xmlns="" id="{94760A18-BD02-6649-B8EF-D9E837D5A5D3}"/>
              </a:ext>
            </a:extLst>
          </p:cNvPr>
          <p:cNvSpPr/>
          <p:nvPr/>
        </p:nvSpPr>
        <p:spPr>
          <a:xfrm>
            <a:off x="803970" y="1094896"/>
            <a:ext cx="7351302" cy="719556"/>
          </a:xfrm>
          <a:prstGeom prst="rect">
            <a:avLst/>
          </a:prstGeom>
        </p:spPr>
        <p:txBody>
          <a:bodyPr wrap="square">
            <a:spAutoFit/>
          </a:bodyPr>
          <a:lstStyle/>
          <a:p>
            <a:pPr>
              <a:lnSpc>
                <a:spcPct val="200000"/>
              </a:lnSpc>
            </a:pPr>
            <a:r>
              <a:rPr lang="zh-CN" altLang="en-US" sz="2400" b="1" dirty="0"/>
              <a:t>（二）经济周期波动的类型</a:t>
            </a:r>
            <a:endParaRPr lang="en-US" altLang="zh-CN" sz="2400" b="1" dirty="0" smtClean="0"/>
          </a:p>
        </p:txBody>
      </p:sp>
      <p:sp>
        <p:nvSpPr>
          <p:cNvPr id="7" name="圆角矩形 13">
            <a:extLst>
              <a:ext uri="{FF2B5EF4-FFF2-40B4-BE49-F238E27FC236}">
                <a16:creationId xmlns:a16="http://schemas.microsoft.com/office/drawing/2014/main" xmlns="" id="{0B48BAD7-F99D-D24A-AE01-69C297AD6A47}"/>
              </a:ext>
            </a:extLst>
          </p:cNvPr>
          <p:cNvSpPr/>
          <p:nvPr/>
        </p:nvSpPr>
        <p:spPr>
          <a:xfrm>
            <a:off x="586214" y="2858121"/>
            <a:ext cx="2379663" cy="2147343"/>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pPr>
            <a:r>
              <a:rPr lang="zh-CN" altLang="en-US" sz="2400" b="1" dirty="0"/>
              <a:t>１． 按经济周期波动持续时间的长短</a:t>
            </a:r>
            <a:r>
              <a:rPr lang="zh-CN" altLang="en-US" sz="2400" b="1" dirty="0" smtClean="0"/>
              <a:t>分类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圆角矩形 14">
            <a:extLst>
              <a:ext uri="{FF2B5EF4-FFF2-40B4-BE49-F238E27FC236}">
                <a16:creationId xmlns:a16="http://schemas.microsoft.com/office/drawing/2014/main" xmlns="" id="{B3E82599-F9D2-824D-AC3F-C682B85320AB}"/>
              </a:ext>
            </a:extLst>
          </p:cNvPr>
          <p:cNvSpPr/>
          <p:nvPr/>
        </p:nvSpPr>
        <p:spPr>
          <a:xfrm>
            <a:off x="3868901" y="1925893"/>
            <a:ext cx="2847211"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（１）基钦周期（</a:t>
            </a:r>
            <a:r>
              <a:rPr lang="en-US" altLang="zh-CN" sz="2000" b="1" dirty="0" err="1">
                <a:solidFill>
                  <a:schemeClr val="bg1"/>
                </a:solidFill>
                <a:latin typeface="微软雅黑" panose="020B0503020204020204" pitchFamily="34" charset="-122"/>
                <a:ea typeface="微软雅黑" panose="020B0503020204020204" pitchFamily="34" charset="-122"/>
              </a:rPr>
              <a:t>Kitchin</a:t>
            </a:r>
            <a:r>
              <a:rPr lang="en-US" altLang="zh-CN" sz="2000" b="1" dirty="0">
                <a:solidFill>
                  <a:schemeClr val="bg1"/>
                </a:solidFill>
                <a:latin typeface="微软雅黑" panose="020B0503020204020204" pitchFamily="34" charset="-122"/>
                <a:ea typeface="微软雅黑" panose="020B0503020204020204" pitchFamily="34" charset="-122"/>
              </a:rPr>
              <a:t> Cycle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xmlns="" id="{B3E82599-F9D2-824D-AC3F-C682B85320AB}"/>
              </a:ext>
            </a:extLst>
          </p:cNvPr>
          <p:cNvSpPr/>
          <p:nvPr/>
        </p:nvSpPr>
        <p:spPr>
          <a:xfrm>
            <a:off x="3868900" y="2887461"/>
            <a:ext cx="2847211" cy="720000"/>
          </a:xfrm>
          <a:prstGeom prst="roundRect">
            <a:avLst/>
          </a:prstGeo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（２）朱格拉周期（</a:t>
            </a:r>
            <a:r>
              <a:rPr lang="en-US" altLang="zh-CN" sz="2000" b="1" dirty="0" err="1">
                <a:solidFill>
                  <a:schemeClr val="bg1"/>
                </a:solidFill>
                <a:latin typeface="微软雅黑" panose="020B0503020204020204" pitchFamily="34" charset="-122"/>
                <a:ea typeface="微软雅黑" panose="020B0503020204020204" pitchFamily="34" charset="-122"/>
              </a:rPr>
              <a:t>Juglar</a:t>
            </a:r>
            <a:r>
              <a:rPr lang="en-US" altLang="zh-CN" sz="2000" b="1" dirty="0">
                <a:solidFill>
                  <a:schemeClr val="bg1"/>
                </a:solidFill>
                <a:latin typeface="微软雅黑" panose="020B0503020204020204" pitchFamily="34" charset="-122"/>
                <a:ea typeface="微软雅黑" panose="020B0503020204020204" pitchFamily="34" charset="-122"/>
              </a:rPr>
              <a:t> Cycle</a:t>
            </a:r>
            <a:r>
              <a:rPr lang="zh-CN" altLang="en-US" sz="2000" b="1" dirty="0">
                <a:solidFill>
                  <a:schemeClr val="bg1"/>
                </a:solidFill>
                <a:latin typeface="微软雅黑" panose="020B0503020204020204" pitchFamily="34" charset="-122"/>
                <a:ea typeface="微软雅黑" panose="020B0503020204020204" pitchFamily="34" charset="-122"/>
              </a:rPr>
              <a:t>）</a:t>
            </a:r>
          </a:p>
        </p:txBody>
      </p:sp>
      <p:sp>
        <p:nvSpPr>
          <p:cNvPr id="16" name="圆角矩形 15">
            <a:extLst>
              <a:ext uri="{FF2B5EF4-FFF2-40B4-BE49-F238E27FC236}">
                <a16:creationId xmlns:a16="http://schemas.microsoft.com/office/drawing/2014/main" xmlns="" id="{B3E82599-F9D2-824D-AC3F-C682B85320AB}"/>
              </a:ext>
            </a:extLst>
          </p:cNvPr>
          <p:cNvSpPr/>
          <p:nvPr/>
        </p:nvSpPr>
        <p:spPr>
          <a:xfrm>
            <a:off x="3868899" y="3849029"/>
            <a:ext cx="2847211" cy="1041626"/>
          </a:xfrm>
          <a:prstGeom prst="round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（３）康德拉耶夫周期（</a:t>
            </a:r>
            <a:r>
              <a:rPr lang="en-US" altLang="zh-CN" sz="2000" b="1" dirty="0" err="1">
                <a:solidFill>
                  <a:schemeClr val="bg1"/>
                </a:solidFill>
                <a:latin typeface="微软雅黑" panose="020B0503020204020204" pitchFamily="34" charset="-122"/>
                <a:ea typeface="微软雅黑" panose="020B0503020204020204" pitchFamily="34" charset="-122"/>
              </a:rPr>
              <a:t>Kandratieffn</a:t>
            </a:r>
            <a:r>
              <a:rPr lang="en-US" altLang="zh-CN" sz="2000" b="1" dirty="0">
                <a:solidFill>
                  <a:schemeClr val="bg1"/>
                </a:solidFill>
                <a:latin typeface="微软雅黑" panose="020B0503020204020204" pitchFamily="34" charset="-122"/>
                <a:ea typeface="微软雅黑" panose="020B0503020204020204" pitchFamily="34" charset="-122"/>
              </a:rPr>
              <a:t> Cycle</a:t>
            </a:r>
            <a:r>
              <a:rPr lang="zh-CN" altLang="en-US" sz="2000" b="1" dirty="0">
                <a:solidFill>
                  <a:schemeClr val="bg1"/>
                </a:solidFill>
                <a:latin typeface="微软雅黑" panose="020B0503020204020204" pitchFamily="34" charset="-122"/>
                <a:ea typeface="微软雅黑" panose="020B0503020204020204" pitchFamily="34" charset="-122"/>
              </a:rPr>
              <a:t>）</a:t>
            </a:r>
          </a:p>
        </p:txBody>
      </p:sp>
      <p:sp>
        <p:nvSpPr>
          <p:cNvPr id="17" name="圆角矩形 16">
            <a:extLst>
              <a:ext uri="{FF2B5EF4-FFF2-40B4-BE49-F238E27FC236}">
                <a16:creationId xmlns:a16="http://schemas.microsoft.com/office/drawing/2014/main" xmlns="" id="{B3E82599-F9D2-824D-AC3F-C682B85320AB}"/>
              </a:ext>
            </a:extLst>
          </p:cNvPr>
          <p:cNvSpPr/>
          <p:nvPr/>
        </p:nvSpPr>
        <p:spPr>
          <a:xfrm>
            <a:off x="3868899" y="5132223"/>
            <a:ext cx="2847211" cy="720000"/>
          </a:xfrm>
          <a:prstGeom prst="round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（４）库兹涅茨周期（</a:t>
            </a:r>
            <a:r>
              <a:rPr lang="en-US" altLang="zh-CN" sz="2000" b="1" dirty="0">
                <a:solidFill>
                  <a:schemeClr val="bg1"/>
                </a:solidFill>
                <a:latin typeface="微软雅黑" panose="020B0503020204020204" pitchFamily="34" charset="-122"/>
                <a:ea typeface="微软雅黑" panose="020B0503020204020204" pitchFamily="34" charset="-122"/>
              </a:rPr>
              <a:t>Kuznets Cycle</a:t>
            </a:r>
            <a:r>
              <a:rPr lang="zh-CN" altLang="en-US" sz="2000" b="1" dirty="0">
                <a:solidFill>
                  <a:schemeClr val="bg1"/>
                </a:solidFill>
                <a:latin typeface="微软雅黑" panose="020B0503020204020204" pitchFamily="34" charset="-122"/>
                <a:ea typeface="微软雅黑" panose="020B0503020204020204" pitchFamily="34" charset="-122"/>
              </a:rPr>
              <a:t>）</a:t>
            </a:r>
          </a:p>
        </p:txBody>
      </p:sp>
      <p:sp>
        <p:nvSpPr>
          <p:cNvPr id="18" name="文本框 17"/>
          <p:cNvSpPr txBox="1"/>
          <p:nvPr/>
        </p:nvSpPr>
        <p:spPr>
          <a:xfrm>
            <a:off x="7383952" y="1662546"/>
            <a:ext cx="4600230" cy="4247317"/>
          </a:xfrm>
          <a:prstGeom prst="rect">
            <a:avLst/>
          </a:prstGeom>
          <a:noFill/>
        </p:spPr>
        <p:txBody>
          <a:bodyPr wrap="square" rtlCol="0">
            <a:spAutoFit/>
          </a:bodyPr>
          <a:lstStyle/>
          <a:p>
            <a:pPr>
              <a:lnSpc>
                <a:spcPct val="150000"/>
              </a:lnSpc>
              <a:spcBef>
                <a:spcPts val="600"/>
              </a:spcBef>
              <a:spcAft>
                <a:spcPts val="600"/>
              </a:spcAft>
            </a:pPr>
            <a:r>
              <a:rPr lang="zh-CN" altLang="en-US" sz="2000" b="1" dirty="0" smtClean="0">
                <a:latin typeface="宋体" panose="02010600030101010101" pitchFamily="2" charset="-122"/>
                <a:ea typeface="宋体" panose="02010600030101010101" pitchFamily="2" charset="-122"/>
              </a:rPr>
              <a:t>     如果</a:t>
            </a:r>
            <a:r>
              <a:rPr lang="zh-CN" altLang="en-US" sz="2000" b="1" dirty="0">
                <a:latin typeface="宋体" panose="02010600030101010101" pitchFamily="2" charset="-122"/>
                <a:ea typeface="宋体" panose="02010600030101010101" pitchFamily="2" charset="-122"/>
              </a:rPr>
              <a:t>把康德拉耶夫周期的平均长度定为５４ 年，库兹涅茨周期为１８ 年，朱格拉周期为９ 年，基钦周期</a:t>
            </a:r>
            <a:r>
              <a:rPr lang="zh-CN" altLang="en-US" sz="2000" b="1" dirty="0" smtClean="0">
                <a:latin typeface="宋体" panose="02010600030101010101" pitchFamily="2" charset="-122"/>
                <a:ea typeface="宋体" panose="02010600030101010101" pitchFamily="2" charset="-122"/>
              </a:rPr>
              <a:t>为</a:t>
            </a:r>
            <a:r>
              <a:rPr lang="en-US" altLang="zh-CN" sz="2000" b="1" dirty="0" smtClean="0">
                <a:latin typeface="宋体" panose="02010600030101010101" pitchFamily="2" charset="-122"/>
                <a:ea typeface="宋体" panose="02010600030101010101" pitchFamily="2" charset="-122"/>
              </a:rPr>
              <a:t>4.5</a:t>
            </a:r>
            <a:r>
              <a:rPr lang="zh-CN" altLang="en-US" sz="2000" b="1" dirty="0" smtClean="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年，则四个周期之间的关系为：１ 个康德拉耶夫周期</a:t>
            </a:r>
            <a:r>
              <a:rPr lang="zh-CN" altLang="en-US" sz="2000" b="1" dirty="0" smtClean="0">
                <a:latin typeface="宋体" panose="02010600030101010101" pitchFamily="2" charset="-122"/>
                <a:ea typeface="宋体" panose="02010600030101010101" pitchFamily="2" charset="-122"/>
              </a:rPr>
              <a:t>＝３个</a:t>
            </a:r>
            <a:r>
              <a:rPr lang="zh-CN" altLang="en-US" sz="2000" b="1" dirty="0">
                <a:latin typeface="宋体" panose="02010600030101010101" pitchFamily="2" charset="-122"/>
                <a:ea typeface="宋体" panose="02010600030101010101" pitchFamily="2" charset="-122"/>
              </a:rPr>
              <a:t>库兹涅茨周期</a:t>
            </a:r>
            <a:r>
              <a:rPr lang="zh-CN" altLang="en-US" sz="2000" b="1" dirty="0" smtClean="0">
                <a:latin typeface="宋体" panose="02010600030101010101" pitchFamily="2" charset="-122"/>
                <a:ea typeface="宋体" panose="02010600030101010101" pitchFamily="2" charset="-122"/>
              </a:rPr>
              <a:t>＝６ </a:t>
            </a:r>
            <a:r>
              <a:rPr lang="zh-CN" altLang="en-US" sz="2000" b="1" dirty="0">
                <a:latin typeface="宋体" panose="02010600030101010101" pitchFamily="2" charset="-122"/>
                <a:ea typeface="宋体" panose="02010600030101010101" pitchFamily="2" charset="-122"/>
              </a:rPr>
              <a:t>个朱格拉周期</a:t>
            </a:r>
            <a:r>
              <a:rPr lang="zh-CN" altLang="en-US" sz="2000" b="1" dirty="0" smtClean="0">
                <a:latin typeface="宋体" panose="02010600030101010101" pitchFamily="2" charset="-122"/>
                <a:ea typeface="宋体" panose="02010600030101010101" pitchFamily="2" charset="-122"/>
              </a:rPr>
              <a:t>＝１２个</a:t>
            </a:r>
            <a:r>
              <a:rPr lang="zh-CN" altLang="en-US" sz="2000" b="1" dirty="0">
                <a:latin typeface="宋体" panose="02010600030101010101" pitchFamily="2" charset="-122"/>
                <a:ea typeface="宋体" panose="02010600030101010101" pitchFamily="2" charset="-122"/>
              </a:rPr>
              <a:t>基钦周期。需要注意的是，在所有的长周期、中周期与短周期中，最常见的是朱格拉周期，也被称为主周期（</a:t>
            </a:r>
            <a:r>
              <a:rPr lang="en-US" altLang="zh-CN" sz="2000" b="1" dirty="0">
                <a:latin typeface="宋体" panose="02010600030101010101" pitchFamily="2" charset="-122"/>
                <a:ea typeface="宋体" panose="02010600030101010101" pitchFamily="2" charset="-122"/>
              </a:rPr>
              <a:t>major cycle</a:t>
            </a:r>
            <a:r>
              <a:rPr lang="zh-CN" altLang="en-US" sz="2000" b="1" dirty="0">
                <a:latin typeface="宋体" panose="02010600030101010101" pitchFamily="2" charset="-122"/>
                <a:ea typeface="宋体" panose="02010600030101010101" pitchFamily="2" charset="-122"/>
              </a:rPr>
              <a:t>）。</a:t>
            </a:r>
          </a:p>
        </p:txBody>
      </p:sp>
      <p:sp>
        <p:nvSpPr>
          <p:cNvPr id="20" name="矩形 19">
            <a:extLst>
              <a:ext uri="{FF2B5EF4-FFF2-40B4-BE49-F238E27FC236}">
                <a16:creationId xmlns:a16="http://schemas.microsoft.com/office/drawing/2014/main" xmlns="" id="{BEE49575-DDC8-469A-82A3-4D5B6639AC34}"/>
              </a:ext>
            </a:extLst>
          </p:cNvPr>
          <p:cNvSpPr/>
          <p:nvPr/>
        </p:nvSpPr>
        <p:spPr>
          <a:xfrm>
            <a:off x="7383950" y="1662546"/>
            <a:ext cx="4600232" cy="4506434"/>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左大括号 4"/>
          <p:cNvSpPr/>
          <p:nvPr/>
        </p:nvSpPr>
        <p:spPr>
          <a:xfrm>
            <a:off x="3128105" y="2367900"/>
            <a:ext cx="667838" cy="32086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0482112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四、经济波动统计概述</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37</a:t>
            </a:fld>
            <a:endParaRPr lang="zh-CN" altLang="en-US" dirty="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25" name="矩形 24">
            <a:extLst>
              <a:ext uri="{FF2B5EF4-FFF2-40B4-BE49-F238E27FC236}">
                <a16:creationId xmlns:a16="http://schemas.microsoft.com/office/drawing/2014/main" xmlns="" id="{94760A18-BD02-6649-B8EF-D9E837D5A5D3}"/>
              </a:ext>
            </a:extLst>
          </p:cNvPr>
          <p:cNvSpPr/>
          <p:nvPr/>
        </p:nvSpPr>
        <p:spPr>
          <a:xfrm>
            <a:off x="803970" y="1094896"/>
            <a:ext cx="7351302" cy="719556"/>
          </a:xfrm>
          <a:prstGeom prst="rect">
            <a:avLst/>
          </a:prstGeom>
        </p:spPr>
        <p:txBody>
          <a:bodyPr wrap="square">
            <a:spAutoFit/>
          </a:bodyPr>
          <a:lstStyle/>
          <a:p>
            <a:pPr>
              <a:lnSpc>
                <a:spcPct val="200000"/>
              </a:lnSpc>
            </a:pPr>
            <a:r>
              <a:rPr lang="zh-CN" altLang="en-US" sz="2400" b="1" dirty="0"/>
              <a:t>（二）经济周期波动的类型</a:t>
            </a:r>
            <a:endParaRPr lang="en-US" altLang="zh-CN" sz="2400" b="1" dirty="0" smtClean="0"/>
          </a:p>
        </p:txBody>
      </p:sp>
      <p:sp>
        <p:nvSpPr>
          <p:cNvPr id="7" name="圆角矩形 13">
            <a:extLst>
              <a:ext uri="{FF2B5EF4-FFF2-40B4-BE49-F238E27FC236}">
                <a16:creationId xmlns:a16="http://schemas.microsoft.com/office/drawing/2014/main" xmlns="" id="{0B48BAD7-F99D-D24A-AE01-69C297AD6A47}"/>
              </a:ext>
            </a:extLst>
          </p:cNvPr>
          <p:cNvSpPr/>
          <p:nvPr/>
        </p:nvSpPr>
        <p:spPr>
          <a:xfrm>
            <a:off x="586214" y="2858121"/>
            <a:ext cx="2379663" cy="2147343"/>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pPr>
            <a:r>
              <a:rPr lang="zh-CN" altLang="en-US" sz="2400" b="1" dirty="0"/>
              <a:t>２． 按经济周期波动的特点和性质分类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圆角矩形 14">
            <a:extLst>
              <a:ext uri="{FF2B5EF4-FFF2-40B4-BE49-F238E27FC236}">
                <a16:creationId xmlns:a16="http://schemas.microsoft.com/office/drawing/2014/main" xmlns="" id="{B3E82599-F9D2-824D-AC3F-C682B85320AB}"/>
              </a:ext>
            </a:extLst>
          </p:cNvPr>
          <p:cNvSpPr/>
          <p:nvPr/>
        </p:nvSpPr>
        <p:spPr>
          <a:xfrm>
            <a:off x="3865792" y="2157525"/>
            <a:ext cx="2847211"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（１）古典周期</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xmlns="" id="{B3E82599-F9D2-824D-AC3F-C682B85320AB}"/>
              </a:ext>
            </a:extLst>
          </p:cNvPr>
          <p:cNvSpPr/>
          <p:nvPr/>
        </p:nvSpPr>
        <p:spPr>
          <a:xfrm>
            <a:off x="3865792" y="3630203"/>
            <a:ext cx="2847211" cy="720000"/>
          </a:xfrm>
          <a:prstGeom prst="roundRect">
            <a:avLst/>
          </a:prstGeo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（２）增长周期</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圆角矩形 15">
            <a:extLst>
              <a:ext uri="{FF2B5EF4-FFF2-40B4-BE49-F238E27FC236}">
                <a16:creationId xmlns:a16="http://schemas.microsoft.com/office/drawing/2014/main" xmlns="" id="{B3E82599-F9D2-824D-AC3F-C682B85320AB}"/>
              </a:ext>
            </a:extLst>
          </p:cNvPr>
          <p:cNvSpPr/>
          <p:nvPr/>
        </p:nvSpPr>
        <p:spPr>
          <a:xfrm>
            <a:off x="3795943" y="5080627"/>
            <a:ext cx="2847211" cy="685983"/>
          </a:xfrm>
          <a:prstGeom prst="round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（３）增长率周期</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左大括号 4"/>
          <p:cNvSpPr/>
          <p:nvPr/>
        </p:nvSpPr>
        <p:spPr>
          <a:xfrm>
            <a:off x="3128105" y="2367900"/>
            <a:ext cx="667838" cy="32086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xmlns="" id="{0A25CEE5-C824-4207-92D5-6629AF84C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605" y="2031987"/>
            <a:ext cx="5856110" cy="3897796"/>
          </a:xfrm>
          <a:prstGeom prst="rect">
            <a:avLst/>
          </a:prstGeom>
        </p:spPr>
      </p:pic>
    </p:spTree>
    <p:extLst>
      <p:ext uri="{BB962C8B-B14F-4D97-AF65-F5344CB8AC3E}">
        <p14:creationId xmlns:p14="http://schemas.microsoft.com/office/powerpoint/2010/main" val="42296644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145687" cy="553998"/>
          </a:xfrm>
          <a:prstGeom prst="rect">
            <a:avLst/>
          </a:prstGeom>
        </p:spPr>
        <p:txBody>
          <a:bodyPr wrap="none">
            <a:spAutoFit/>
          </a:bodyPr>
          <a:lstStyle/>
          <a:p>
            <a:r>
              <a:rPr lang="zh-CN" altLang="en-US" sz="3000" b="1" dirty="0">
                <a:solidFill>
                  <a:schemeClr val="bg1"/>
                </a:solidFill>
              </a:rPr>
              <a:t> </a:t>
            </a:r>
            <a:r>
              <a:rPr lang="zh-CN" altLang="en-US" sz="3000" b="1" dirty="0">
                <a:solidFill>
                  <a:schemeClr val="bg1"/>
                </a:solidFill>
              </a:rPr>
              <a:t>五、经济波动统计分析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38</a:t>
            </a:fld>
            <a:endParaRPr lang="zh-CN" altLang="en-US" dirty="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CH5-3</a:t>
            </a:r>
            <a:r>
              <a:rPr lang="zh-CN" altLang="en-US" dirty="0">
                <a:latin typeface="KaiTi" panose="02010609060101010101" pitchFamily="49" charset="-122"/>
                <a:ea typeface="KaiTi" panose="02010609060101010101" pitchFamily="49" charset="-122"/>
              </a:rPr>
              <a:t>经济增长与波动统计</a:t>
            </a:r>
          </a:p>
        </p:txBody>
      </p:sp>
      <p:sp>
        <p:nvSpPr>
          <p:cNvPr id="25" name="矩形 24">
            <a:extLst>
              <a:ext uri="{FF2B5EF4-FFF2-40B4-BE49-F238E27FC236}">
                <a16:creationId xmlns:a16="http://schemas.microsoft.com/office/drawing/2014/main" xmlns="" id="{94760A18-BD02-6649-B8EF-D9E837D5A5D3}"/>
              </a:ext>
            </a:extLst>
          </p:cNvPr>
          <p:cNvSpPr/>
          <p:nvPr/>
        </p:nvSpPr>
        <p:spPr>
          <a:xfrm>
            <a:off x="659954" y="1002214"/>
            <a:ext cx="7351302" cy="719556"/>
          </a:xfrm>
          <a:prstGeom prst="rect">
            <a:avLst/>
          </a:prstGeom>
        </p:spPr>
        <p:txBody>
          <a:bodyPr wrap="square">
            <a:spAutoFit/>
          </a:bodyPr>
          <a:lstStyle/>
          <a:p>
            <a:pPr>
              <a:lnSpc>
                <a:spcPct val="200000"/>
              </a:lnSpc>
            </a:pPr>
            <a:r>
              <a:rPr lang="zh-CN" altLang="en-US" sz="2400" b="1" dirty="0"/>
              <a:t>经济周期统计图</a:t>
            </a:r>
            <a:endParaRPr lang="en-US" altLang="zh-CN" sz="2400" b="1" dirty="0" smtClean="0"/>
          </a:p>
        </p:txBody>
      </p:sp>
      <p:pic>
        <p:nvPicPr>
          <p:cNvPr id="6" name="图片 5"/>
          <p:cNvPicPr>
            <a:picLocks noChangeAspect="1"/>
          </p:cNvPicPr>
          <p:nvPr/>
        </p:nvPicPr>
        <p:blipFill>
          <a:blip r:embed="rId2"/>
          <a:stretch>
            <a:fillRect/>
          </a:stretch>
        </p:blipFill>
        <p:spPr>
          <a:xfrm>
            <a:off x="221740" y="1846622"/>
            <a:ext cx="8554390" cy="4634289"/>
          </a:xfrm>
          <a:prstGeom prst="rect">
            <a:avLst/>
          </a:prstGeom>
        </p:spPr>
      </p:pic>
      <p:pic>
        <p:nvPicPr>
          <p:cNvPr id="19" name="图片 18">
            <a:extLst>
              <a:ext uri="{FF2B5EF4-FFF2-40B4-BE49-F238E27FC236}">
                <a16:creationId xmlns:a16="http://schemas.microsoft.com/office/drawing/2014/main" xmlns="" id="{706CA55D-B9A9-44FE-88CF-CFC72EDB91AF}"/>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8406581" y="2271252"/>
            <a:ext cx="3993242" cy="4231205"/>
          </a:xfrm>
          <a:prstGeom prst="rect">
            <a:avLst/>
          </a:prstGeom>
        </p:spPr>
      </p:pic>
      <p:sp>
        <p:nvSpPr>
          <p:cNvPr id="21" name="矩形 20">
            <a:extLst>
              <a:ext uri="{FF2B5EF4-FFF2-40B4-BE49-F238E27FC236}">
                <a16:creationId xmlns:a16="http://schemas.microsoft.com/office/drawing/2014/main" xmlns="" id="{93F5E93A-A4FF-6943-8274-4D0931C4C8E7}"/>
              </a:ext>
            </a:extLst>
          </p:cNvPr>
          <p:cNvSpPr/>
          <p:nvPr/>
        </p:nvSpPr>
        <p:spPr>
          <a:xfrm>
            <a:off x="9011266" y="2808031"/>
            <a:ext cx="2512442" cy="1569660"/>
          </a:xfrm>
          <a:prstGeom prst="rect">
            <a:avLst/>
          </a:prstGeom>
        </p:spPr>
        <p:txBody>
          <a:bodyPr wrap="square">
            <a:spAutoFit/>
          </a:bodyPr>
          <a:lstStyle/>
          <a:p>
            <a:pPr algn="just">
              <a:lnSpc>
                <a:spcPct val="120000"/>
              </a:lnSpc>
            </a:pPr>
            <a:r>
              <a:rPr lang="zh-CN" altLang="en-US" sz="2000" b="1" dirty="0">
                <a:solidFill>
                  <a:schemeClr val="bg1"/>
                </a:solidFill>
                <a:effectLst>
                  <a:outerShdw blurRad="38100" dist="38100" dir="2700000" algn="tl">
                    <a:srgbClr val="000000">
                      <a:alpha val="43137"/>
                    </a:srgbClr>
                  </a:outerShdw>
                </a:effectLst>
              </a:rPr>
              <a:t>拓展阅读：</a:t>
            </a:r>
            <a:endParaRPr lang="en-US" altLang="zh-CN" sz="2000" b="1" dirty="0">
              <a:solidFill>
                <a:schemeClr val="bg1"/>
              </a:solidFill>
              <a:effectLst>
                <a:outerShdw blurRad="38100" dist="38100" dir="2700000" algn="tl">
                  <a:srgbClr val="000000">
                    <a:alpha val="43137"/>
                  </a:srgbClr>
                </a:outerShdw>
              </a:effectLst>
            </a:endParaRPr>
          </a:p>
          <a:p>
            <a:pPr algn="just">
              <a:lnSpc>
                <a:spcPct val="120000"/>
              </a:lnSpc>
            </a:pPr>
            <a:r>
              <a:rPr lang="zh-CN" altLang="en-US" sz="2000" b="1" u="sng" dirty="0">
                <a:solidFill>
                  <a:schemeClr val="bg1"/>
                </a:solidFill>
                <a:effectLst>
                  <a:outerShdw blurRad="38100" dist="38100" dir="2700000" algn="tl">
                    <a:srgbClr val="000000">
                      <a:alpha val="43137"/>
                    </a:srgbClr>
                  </a:outerShdw>
                </a:effectLst>
              </a:rPr>
              <a:t>专栏５－５　新中国成立以来我国的经济周期划分</a:t>
            </a:r>
            <a:endParaRPr lang="en-US" altLang="zh-CN" sz="2000" b="1" u="sng"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23043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xmlns=""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a16="http://schemas.microsoft.com/office/drawing/2014/main" xmlns=""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xmlns=""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sp>
        <p:nvSpPr>
          <p:cNvPr id="4" name="TextBox 6">
            <a:extLst>
              <a:ext uri="{FF2B5EF4-FFF2-40B4-BE49-F238E27FC236}">
                <a16:creationId xmlns:a16="http://schemas.microsoft.com/office/drawing/2014/main" xmlns="" id="{05FC6914-E775-488E-83D5-17487A01516A}"/>
              </a:ext>
            </a:extLst>
          </p:cNvPr>
          <p:cNvSpPr txBox="1"/>
          <p:nvPr/>
        </p:nvSpPr>
        <p:spPr>
          <a:xfrm>
            <a:off x="4196952" y="957167"/>
            <a:ext cx="7013608" cy="584775"/>
          </a:xfrm>
          <a:prstGeom prst="rect">
            <a:avLst/>
          </a:prstGeom>
          <a:noFill/>
        </p:spPr>
        <p:txBody>
          <a:bodyPr wrap="square" rtlCol="0">
            <a:spAutoFit/>
          </a:bodyPr>
          <a:lstStyle/>
          <a:p>
            <a:pPr algn="dist"/>
            <a:r>
              <a:rPr lang="zh-CN" altLang="en-US" sz="3200" b="1" dirty="0" smtClean="0">
                <a:latin typeface="微软雅黑" panose="020B0503020204020204" pitchFamily="34" charset="-122"/>
                <a:ea typeface="微软雅黑" panose="020B0503020204020204" pitchFamily="34" charset="-122"/>
              </a:rPr>
              <a:t>第</a:t>
            </a:r>
            <a:r>
              <a:rPr lang="zh-CN" altLang="en-US" sz="3200" b="1" dirty="0">
                <a:latin typeface="微软雅黑" panose="020B0503020204020204" pitchFamily="34" charset="-122"/>
                <a:ea typeface="微软雅黑" panose="020B0503020204020204" pitchFamily="34" charset="-122"/>
              </a:rPr>
              <a:t>四节经济景气分析</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7" name="组合 46">
            <a:extLst>
              <a:ext uri="{FF2B5EF4-FFF2-40B4-BE49-F238E27FC236}">
                <a16:creationId xmlns:a16="http://schemas.microsoft.com/office/drawing/2014/main" xmlns="" id="{CE3376D5-9A58-4C76-B1C1-43A668E56427}"/>
              </a:ext>
            </a:extLst>
          </p:cNvPr>
          <p:cNvGrpSpPr/>
          <p:nvPr/>
        </p:nvGrpSpPr>
        <p:grpSpPr>
          <a:xfrm>
            <a:off x="4196952" y="2512420"/>
            <a:ext cx="7013608" cy="1026024"/>
            <a:chOff x="4012013" y="2937501"/>
            <a:chExt cx="5282090" cy="585059"/>
          </a:xfrm>
        </p:grpSpPr>
        <p:sp>
          <p:nvSpPr>
            <p:cNvPr id="42" name="TextBox 4">
              <a:extLst>
                <a:ext uri="{FF2B5EF4-FFF2-40B4-BE49-F238E27FC236}">
                  <a16:creationId xmlns:a16="http://schemas.microsoft.com/office/drawing/2014/main" xmlns=""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xmlns=""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xmlns=""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xmlns="" id="{762E2A34-619B-466C-B05F-8CC1C345BCD8}"/>
                </a:ext>
              </a:extLst>
            </p:cNvPr>
            <p:cNvSpPr txBox="1"/>
            <p:nvPr/>
          </p:nvSpPr>
          <p:spPr>
            <a:xfrm>
              <a:off x="5006543" y="3051022"/>
              <a:ext cx="4287559" cy="263250"/>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经济</a:t>
              </a:r>
              <a:r>
                <a:rPr lang="zh-CN" altLang="en-US" sz="2400" b="1" dirty="0">
                  <a:solidFill>
                    <a:schemeClr val="bg1"/>
                  </a:solidFill>
                  <a:latin typeface="微软雅黑" panose="020B0503020204020204" pitchFamily="34" charset="-122"/>
                  <a:ea typeface="微软雅黑" panose="020B0503020204020204" pitchFamily="34" charset="-122"/>
                </a:rPr>
                <a:t>景气指数分析法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xmlns="" id="{EC39A64F-781A-4E2A-BF1B-70B774285BF2}"/>
              </a:ext>
            </a:extLst>
          </p:cNvPr>
          <p:cNvGrpSpPr/>
          <p:nvPr/>
        </p:nvGrpSpPr>
        <p:grpSpPr>
          <a:xfrm>
            <a:off x="4196952" y="4130416"/>
            <a:ext cx="7013608" cy="1015510"/>
            <a:chOff x="4012013" y="2937501"/>
            <a:chExt cx="5282090" cy="579064"/>
          </a:xfrm>
        </p:grpSpPr>
        <p:sp>
          <p:nvSpPr>
            <p:cNvPr id="49"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xmlns=""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xmlns=""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xmlns="" id="{F43B4139-6156-4D97-8865-BE3767FF280B}"/>
                </a:ext>
              </a:extLst>
            </p:cNvPr>
            <p:cNvSpPr txBox="1"/>
            <p:nvPr/>
          </p:nvSpPr>
          <p:spPr>
            <a:xfrm>
              <a:off x="4876109" y="3068557"/>
              <a:ext cx="2225210" cy="263251"/>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经济</a:t>
              </a:r>
              <a:r>
                <a:rPr lang="zh-CN" altLang="en-US" sz="2400" b="1" dirty="0">
                  <a:solidFill>
                    <a:schemeClr val="bg1"/>
                  </a:solidFill>
                  <a:latin typeface="微软雅黑" panose="020B0503020204020204" pitchFamily="34" charset="-122"/>
                  <a:ea typeface="微软雅黑" panose="020B0503020204020204" pitchFamily="34" charset="-122"/>
                </a:rPr>
                <a:t>景气预警分析法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 name="灯片编号占位符 1">
            <a:extLst>
              <a:ext uri="{FF2B5EF4-FFF2-40B4-BE49-F238E27FC236}">
                <a16:creationId xmlns:a16="http://schemas.microsoft.com/office/drawing/2014/main" xmlns="" id="{C799BB6C-7C11-4C66-93D6-83490D65C676}"/>
              </a:ext>
            </a:extLst>
          </p:cNvPr>
          <p:cNvSpPr>
            <a:spLocks noGrp="1"/>
          </p:cNvSpPr>
          <p:nvPr>
            <p:ph type="sldNum" sz="quarter" idx="4"/>
          </p:nvPr>
        </p:nvSpPr>
        <p:spPr/>
        <p:txBody>
          <a:bodyPr/>
          <a:lstStyle/>
          <a:p>
            <a:fld id="{089E6A1B-787B-48C2-89E0-46ED219FD4E0}" type="slidenum">
              <a:rPr lang="zh-CN" altLang="en-US" smtClean="0"/>
              <a:pPr/>
              <a:t>39</a:t>
            </a:fld>
            <a:endParaRPr lang="zh-CN" altLang="en-US" dirty="0"/>
          </a:p>
        </p:txBody>
      </p:sp>
      <p:sp>
        <p:nvSpPr>
          <p:cNvPr id="21" name="文本框 20">
            <a:extLst>
              <a:ext uri="{FF2B5EF4-FFF2-40B4-BE49-F238E27FC236}">
                <a16:creationId xmlns:a16="http://schemas.microsoft.com/office/drawing/2014/main" xmlns=""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661615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xmlns=""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a16="http://schemas.microsoft.com/office/drawing/2014/main" xmlns=""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xmlns=""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sp>
        <p:nvSpPr>
          <p:cNvPr id="4" name="TextBox 6">
            <a:extLst>
              <a:ext uri="{FF2B5EF4-FFF2-40B4-BE49-F238E27FC236}">
                <a16:creationId xmlns:a16="http://schemas.microsoft.com/office/drawing/2014/main" xmlns="" id="{05FC6914-E775-488E-83D5-17487A01516A}"/>
              </a:ext>
            </a:extLst>
          </p:cNvPr>
          <p:cNvSpPr txBox="1"/>
          <p:nvPr/>
        </p:nvSpPr>
        <p:spPr>
          <a:xfrm>
            <a:off x="4196952" y="1369701"/>
            <a:ext cx="7013608" cy="553397"/>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第一</a:t>
            </a:r>
            <a:r>
              <a:rPr lang="zh-CN" altLang="en-US" sz="3200" b="1" dirty="0" smtClean="0">
                <a:latin typeface="微软雅黑" panose="020B0503020204020204" pitchFamily="34" charset="-122"/>
                <a:ea typeface="微软雅黑" panose="020B0503020204020204" pitchFamily="34" charset="-122"/>
              </a:rPr>
              <a:t>节 </a:t>
            </a:r>
            <a:r>
              <a:rPr lang="zh-CN" altLang="en-US" sz="3200" b="1" dirty="0" smtClean="0">
                <a:latin typeface="微软雅黑" panose="020B0503020204020204" pitchFamily="34" charset="-122"/>
                <a:ea typeface="微软雅黑" panose="020B0503020204020204" pitchFamily="34" charset="-122"/>
                <a:cs typeface="Times New Roman" panose="02020603050405020304" pitchFamily="18" charset="0"/>
              </a:rPr>
              <a:t>宏观</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价格指数</a:t>
            </a:r>
            <a:r>
              <a:rPr lang="zh-CN" altLang="en-US" sz="3200" b="1" dirty="0" smtClean="0">
                <a:latin typeface="微软雅黑" panose="020B0503020204020204" pitchFamily="34" charset="-122"/>
                <a:ea typeface="微软雅黑" panose="020B0503020204020204" pitchFamily="34" charset="-122"/>
                <a:cs typeface="Times New Roman" panose="02020603050405020304" pitchFamily="18" charset="0"/>
              </a:rPr>
              <a:t>统计</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7" name="组合 46">
            <a:extLst>
              <a:ext uri="{FF2B5EF4-FFF2-40B4-BE49-F238E27FC236}">
                <a16:creationId xmlns:a16="http://schemas.microsoft.com/office/drawing/2014/main" xmlns="" id="{CE3376D5-9A58-4C76-B1C1-43A668E56427}"/>
              </a:ext>
            </a:extLst>
          </p:cNvPr>
          <p:cNvGrpSpPr/>
          <p:nvPr/>
        </p:nvGrpSpPr>
        <p:grpSpPr>
          <a:xfrm>
            <a:off x="4184040" y="2380023"/>
            <a:ext cx="7013608" cy="1026024"/>
            <a:chOff x="4012013" y="2937501"/>
            <a:chExt cx="5282090" cy="585059"/>
          </a:xfrm>
        </p:grpSpPr>
        <p:sp>
          <p:nvSpPr>
            <p:cNvPr id="42" name="TextBox 4">
              <a:extLst>
                <a:ext uri="{FF2B5EF4-FFF2-40B4-BE49-F238E27FC236}">
                  <a16:creationId xmlns:a16="http://schemas.microsoft.com/office/drawing/2014/main" xmlns=""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xmlns=""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xmlns=""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xmlns=""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xmlns="" id="{762E2A34-619B-466C-B05F-8CC1C345BCD8}"/>
                </a:ext>
              </a:extLst>
            </p:cNvPr>
            <p:cNvSpPr txBox="1"/>
            <p:nvPr/>
          </p:nvSpPr>
          <p:spPr>
            <a:xfrm>
              <a:off x="5006543" y="3051022"/>
              <a:ext cx="4287559"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宏观价格指数统计的发展历程与基本步骤</a:t>
              </a:r>
            </a:p>
          </p:txBody>
        </p:sp>
      </p:grpSp>
      <p:grpSp>
        <p:nvGrpSpPr>
          <p:cNvPr id="48" name="组合 47">
            <a:extLst>
              <a:ext uri="{FF2B5EF4-FFF2-40B4-BE49-F238E27FC236}">
                <a16:creationId xmlns:a16="http://schemas.microsoft.com/office/drawing/2014/main" xmlns="" id="{EC39A64F-781A-4E2A-BF1B-70B774285BF2}"/>
              </a:ext>
            </a:extLst>
          </p:cNvPr>
          <p:cNvGrpSpPr/>
          <p:nvPr/>
        </p:nvGrpSpPr>
        <p:grpSpPr>
          <a:xfrm>
            <a:off x="4184040" y="3668008"/>
            <a:ext cx="7013608" cy="1015510"/>
            <a:chOff x="4012013" y="2937501"/>
            <a:chExt cx="5282090" cy="579064"/>
          </a:xfrm>
        </p:grpSpPr>
        <p:sp>
          <p:nvSpPr>
            <p:cNvPr id="49"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xmlns=""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xmlns=""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xmlns="" id="{F43B4139-6156-4D97-8865-BE3767FF280B}"/>
                </a:ext>
              </a:extLst>
            </p:cNvPr>
            <p:cNvSpPr txBox="1"/>
            <p:nvPr/>
          </p:nvSpPr>
          <p:spPr>
            <a:xfrm>
              <a:off x="4876109" y="3068557"/>
              <a:ext cx="3384174" cy="24912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宏观价格指数统计中的关键细节</a:t>
              </a:r>
            </a:p>
          </p:txBody>
        </p:sp>
      </p:grpSp>
      <p:sp>
        <p:nvSpPr>
          <p:cNvPr id="2" name="灯片编号占位符 1">
            <a:extLst>
              <a:ext uri="{FF2B5EF4-FFF2-40B4-BE49-F238E27FC236}">
                <a16:creationId xmlns:a16="http://schemas.microsoft.com/office/drawing/2014/main" xmlns="" id="{C799BB6C-7C11-4C66-93D6-83490D65C676}"/>
              </a:ext>
            </a:extLst>
          </p:cNvPr>
          <p:cNvSpPr>
            <a:spLocks noGrp="1"/>
          </p:cNvSpPr>
          <p:nvPr>
            <p:ph type="sldNum" sz="quarter" idx="4"/>
          </p:nvPr>
        </p:nvSpPr>
        <p:spPr/>
        <p:txBody>
          <a:bodyPr/>
          <a:lstStyle/>
          <a:p>
            <a:fld id="{089E6A1B-787B-48C2-89E0-46ED219FD4E0}" type="slidenum">
              <a:rPr lang="zh-CN" altLang="en-US" smtClean="0"/>
              <a:pPr/>
              <a:t>4</a:t>
            </a:fld>
            <a:endParaRPr lang="zh-CN" altLang="en-US" dirty="0"/>
          </a:p>
        </p:txBody>
      </p:sp>
      <p:sp>
        <p:nvSpPr>
          <p:cNvPr id="21" name="文本框 20">
            <a:extLst>
              <a:ext uri="{FF2B5EF4-FFF2-40B4-BE49-F238E27FC236}">
                <a16:creationId xmlns:a16="http://schemas.microsoft.com/office/drawing/2014/main" xmlns=""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grpSp>
        <p:nvGrpSpPr>
          <p:cNvPr id="22" name="组合 21">
            <a:extLst>
              <a:ext uri="{FF2B5EF4-FFF2-40B4-BE49-F238E27FC236}">
                <a16:creationId xmlns:a16="http://schemas.microsoft.com/office/drawing/2014/main" xmlns="" id="{EC39A64F-781A-4E2A-BF1B-70B774285BF2}"/>
              </a:ext>
            </a:extLst>
          </p:cNvPr>
          <p:cNvGrpSpPr/>
          <p:nvPr/>
        </p:nvGrpSpPr>
        <p:grpSpPr>
          <a:xfrm>
            <a:off x="4224930" y="5024747"/>
            <a:ext cx="7013608" cy="886477"/>
            <a:chOff x="4012013" y="2937501"/>
            <a:chExt cx="5282090" cy="505487"/>
          </a:xfrm>
        </p:grpSpPr>
        <p:sp>
          <p:nvSpPr>
            <p:cNvPr id="23" name="TextBox 4">
              <a:extLst>
                <a:ext uri="{FF2B5EF4-FFF2-40B4-BE49-F238E27FC236}">
                  <a16:creationId xmlns:a16="http://schemas.microsoft.com/office/drawing/2014/main" xmlns=""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xmlns="" id="{516D245C-CFD9-41F4-A394-9A292B387897}"/>
                </a:ext>
              </a:extLst>
            </p:cNvPr>
            <p:cNvGrpSpPr/>
            <p:nvPr/>
          </p:nvGrpSpPr>
          <p:grpSpPr>
            <a:xfrm>
              <a:off x="4012013" y="2937501"/>
              <a:ext cx="864096" cy="504000"/>
              <a:chOff x="2165941" y="1718222"/>
              <a:chExt cx="864096" cy="504000"/>
            </a:xfrm>
          </p:grpSpPr>
          <p:sp>
            <p:nvSpPr>
              <p:cNvPr id="26" name="五边形 9">
                <a:extLst>
                  <a:ext uri="{FF2B5EF4-FFF2-40B4-BE49-F238E27FC236}">
                    <a16:creationId xmlns:a16="http://schemas.microsoft.com/office/drawing/2014/main" xmlns=""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TextBox 10">
                <a:extLst>
                  <a:ext uri="{FF2B5EF4-FFF2-40B4-BE49-F238E27FC236}">
                    <a16:creationId xmlns:a16="http://schemas.microsoft.com/office/drawing/2014/main" xmlns="" id="{7C0B01C3-2C93-4F28-8462-8D4088DD30B9}"/>
                  </a:ext>
                </a:extLst>
              </p:cNvPr>
              <p:cNvSpPr txBox="1"/>
              <p:nvPr/>
            </p:nvSpPr>
            <p:spPr>
              <a:xfrm>
                <a:off x="2296375" y="1835621"/>
                <a:ext cx="370869" cy="263251"/>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25" name="TextBox 21">
              <a:extLst>
                <a:ext uri="{FF2B5EF4-FFF2-40B4-BE49-F238E27FC236}">
                  <a16:creationId xmlns:a16="http://schemas.microsoft.com/office/drawing/2014/main" xmlns="" id="{F43B4139-6156-4D97-8865-BE3767FF280B}"/>
                </a:ext>
              </a:extLst>
            </p:cNvPr>
            <p:cNvSpPr txBox="1"/>
            <p:nvPr/>
          </p:nvSpPr>
          <p:spPr>
            <a:xfrm>
              <a:off x="4876109" y="3068557"/>
              <a:ext cx="4079553" cy="263251"/>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我国目前常见宏观价格指数的编制实践</a:t>
              </a:r>
            </a:p>
          </p:txBody>
        </p:sp>
      </p:grpSp>
    </p:spTree>
    <p:extLst>
      <p:ext uri="{BB962C8B-B14F-4D97-AF65-F5344CB8AC3E}">
        <p14:creationId xmlns:p14="http://schemas.microsoft.com/office/powerpoint/2010/main" val="1679488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761240" cy="107721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经济景气指数分析法</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40</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（一）景气指数分析法的演变</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6" name="文本框 15"/>
          <p:cNvSpPr txBox="1"/>
          <p:nvPr/>
        </p:nvSpPr>
        <p:spPr>
          <a:xfrm>
            <a:off x="536298" y="5345976"/>
            <a:ext cx="1438806" cy="1015663"/>
          </a:xfrm>
          <a:prstGeom prst="rect">
            <a:avLst/>
          </a:prstGeom>
          <a:noFill/>
        </p:spPr>
        <p:txBody>
          <a:bodyPr wrap="square" rtlCol="0">
            <a:spAutoFit/>
          </a:bodyPr>
          <a:lstStyle/>
          <a:p>
            <a:pPr>
              <a:lnSpc>
                <a:spcPct val="150000"/>
              </a:lnSpc>
              <a:spcBef>
                <a:spcPts val="600"/>
              </a:spcBef>
              <a:spcAft>
                <a:spcPts val="600"/>
              </a:spcAft>
            </a:pPr>
            <a:r>
              <a:rPr lang="zh-CN" altLang="en-US" sz="2000" b="1" dirty="0" smtClean="0">
                <a:latin typeface="宋体" panose="02010600030101010101" pitchFamily="2" charset="-122"/>
                <a:ea typeface="宋体" panose="02010600030101010101" pitchFamily="2" charset="-122"/>
              </a:rPr>
              <a:t>２０世纪２０年代</a:t>
            </a:r>
            <a:endParaRPr lang="en-US" altLang="zh-CN" sz="2000" b="1" dirty="0" smtClean="0">
              <a:latin typeface="宋体" panose="02010600030101010101" pitchFamily="2" charset="-122"/>
              <a:ea typeface="宋体" panose="02010600030101010101" pitchFamily="2" charset="-122"/>
            </a:endParaRPr>
          </a:p>
        </p:txBody>
      </p:sp>
      <p:sp>
        <p:nvSpPr>
          <p:cNvPr id="17" name="圆角矩形 13">
            <a:extLst>
              <a:ext uri="{FF2B5EF4-FFF2-40B4-BE49-F238E27FC236}">
                <a16:creationId xmlns:a16="http://schemas.microsoft.com/office/drawing/2014/main" xmlns="" id="{0B48BAD7-F99D-D24A-AE01-69C297AD6A47}"/>
              </a:ext>
            </a:extLst>
          </p:cNvPr>
          <p:cNvSpPr/>
          <p:nvPr/>
        </p:nvSpPr>
        <p:spPr>
          <a:xfrm>
            <a:off x="933967" y="2265720"/>
            <a:ext cx="1004249" cy="1418054"/>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哈佛指数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 name="圆角矩形 14">
            <a:extLst>
              <a:ext uri="{FF2B5EF4-FFF2-40B4-BE49-F238E27FC236}">
                <a16:creationId xmlns:a16="http://schemas.microsoft.com/office/drawing/2014/main" xmlns="" id="{B3E82599-F9D2-824D-AC3F-C682B85320AB}"/>
              </a:ext>
            </a:extLst>
          </p:cNvPr>
          <p:cNvSpPr/>
          <p:nvPr/>
        </p:nvSpPr>
        <p:spPr>
          <a:xfrm>
            <a:off x="2457655" y="1842161"/>
            <a:ext cx="1806480" cy="2662229"/>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未能预测到</a:t>
            </a:r>
            <a:r>
              <a:rPr lang="en-US" altLang="zh-CN" sz="2200" b="1" dirty="0">
                <a:solidFill>
                  <a:schemeClr val="bg1"/>
                </a:solidFill>
                <a:latin typeface="微软雅黑" panose="020B0503020204020204" pitchFamily="34" charset="-122"/>
                <a:ea typeface="微软雅黑" panose="020B0503020204020204" pitchFamily="34" charset="-122"/>
              </a:rPr>
              <a:t>1929-1933</a:t>
            </a:r>
            <a:r>
              <a:rPr lang="zh-CN" altLang="en-US" sz="2200" b="1" dirty="0">
                <a:solidFill>
                  <a:schemeClr val="bg1"/>
                </a:solidFill>
                <a:latin typeface="微软雅黑" panose="020B0503020204020204" pitchFamily="34" charset="-122"/>
                <a:ea typeface="微软雅黑" panose="020B0503020204020204" pitchFamily="34" charset="-122"/>
              </a:rPr>
              <a:t>年的经济大</a:t>
            </a:r>
            <a:r>
              <a:rPr lang="zh-CN" altLang="en-US" sz="2200" b="1" dirty="0" smtClean="0">
                <a:solidFill>
                  <a:schemeClr val="bg1"/>
                </a:solidFill>
                <a:latin typeface="微软雅黑" panose="020B0503020204020204" pitchFamily="34" charset="-122"/>
                <a:ea typeface="微软雅黑" panose="020B0503020204020204" pitchFamily="34" charset="-122"/>
              </a:rPr>
              <a:t>萧条，哈佛</a:t>
            </a:r>
            <a:r>
              <a:rPr lang="zh-CN" altLang="en-US" sz="2200" b="1" dirty="0">
                <a:solidFill>
                  <a:schemeClr val="bg1"/>
                </a:solidFill>
                <a:latin typeface="微软雅黑" panose="020B0503020204020204" pitchFamily="34" charset="-122"/>
                <a:ea typeface="微软雅黑" panose="020B0503020204020204" pitchFamily="34" charset="-122"/>
              </a:rPr>
              <a:t>指数失败</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23" name="右箭头 22"/>
          <p:cNvSpPr/>
          <p:nvPr/>
        </p:nvSpPr>
        <p:spPr>
          <a:xfrm rot="16200000">
            <a:off x="811737" y="4325445"/>
            <a:ext cx="1370481" cy="87140"/>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146304" y="5120640"/>
            <a:ext cx="11868912" cy="7315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03490" y="4937760"/>
            <a:ext cx="0" cy="182880"/>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82619" y="4937760"/>
            <a:ext cx="0" cy="182880"/>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65210" y="4937760"/>
            <a:ext cx="0" cy="182880"/>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508609" y="4937760"/>
            <a:ext cx="0" cy="182880"/>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526385" y="4974336"/>
            <a:ext cx="0" cy="182880"/>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979405" y="5305605"/>
            <a:ext cx="1438806" cy="943528"/>
          </a:xfrm>
          <a:prstGeom prst="rect">
            <a:avLst/>
          </a:prstGeom>
          <a:noFill/>
        </p:spPr>
        <p:txBody>
          <a:bodyPr wrap="square" rtlCol="0">
            <a:spAutoFit/>
          </a:bodyPr>
          <a:lstStyle/>
          <a:p>
            <a:pPr>
              <a:lnSpc>
                <a:spcPct val="150000"/>
              </a:lnSpc>
              <a:spcBef>
                <a:spcPts val="600"/>
              </a:spcBef>
              <a:spcAft>
                <a:spcPts val="600"/>
              </a:spcAft>
            </a:pPr>
            <a:r>
              <a:rPr lang="zh-CN" altLang="en-US" sz="2000" b="1" dirty="0">
                <a:latin typeface="宋体" panose="02010600030101010101" pitchFamily="2" charset="-122"/>
                <a:ea typeface="宋体" panose="02010600030101010101" pitchFamily="2" charset="-122"/>
              </a:rPr>
              <a:t>２０世纪３０年代</a:t>
            </a:r>
            <a:endParaRPr lang="en-US" altLang="zh-CN" sz="2000" b="1" dirty="0" smtClean="0">
              <a:latin typeface="宋体" panose="02010600030101010101" pitchFamily="2" charset="-122"/>
              <a:ea typeface="宋体" panose="02010600030101010101" pitchFamily="2" charset="-122"/>
            </a:endParaRPr>
          </a:p>
        </p:txBody>
      </p:sp>
      <p:sp>
        <p:nvSpPr>
          <p:cNvPr id="34" name="文本框 33"/>
          <p:cNvSpPr txBox="1"/>
          <p:nvPr/>
        </p:nvSpPr>
        <p:spPr>
          <a:xfrm>
            <a:off x="4904442" y="5402457"/>
            <a:ext cx="1624374" cy="553998"/>
          </a:xfrm>
          <a:prstGeom prst="rect">
            <a:avLst/>
          </a:prstGeom>
          <a:noFill/>
        </p:spPr>
        <p:txBody>
          <a:bodyPr wrap="square" rtlCol="0">
            <a:spAutoFit/>
          </a:bodyPr>
          <a:lstStyle/>
          <a:p>
            <a:pPr>
              <a:lnSpc>
                <a:spcPct val="150000"/>
              </a:lnSpc>
              <a:spcBef>
                <a:spcPts val="600"/>
              </a:spcBef>
              <a:spcAft>
                <a:spcPts val="600"/>
              </a:spcAft>
            </a:pPr>
            <a:r>
              <a:rPr lang="zh-CN" altLang="en-US" sz="2000" b="1" dirty="0">
                <a:latin typeface="宋体" panose="02010600030101010101" pitchFamily="2" charset="-122"/>
                <a:ea typeface="宋体" panose="02010600030101010101" pitchFamily="2" charset="-122"/>
              </a:rPr>
              <a:t>１９５０ 年</a:t>
            </a:r>
            <a:endParaRPr lang="en-US" altLang="zh-CN" sz="2000" b="1" dirty="0" smtClean="0">
              <a:latin typeface="宋体" panose="02010600030101010101" pitchFamily="2" charset="-122"/>
              <a:ea typeface="宋体" panose="02010600030101010101" pitchFamily="2" charset="-122"/>
            </a:endParaRPr>
          </a:p>
        </p:txBody>
      </p:sp>
      <p:sp>
        <p:nvSpPr>
          <p:cNvPr id="35" name="文本框 34"/>
          <p:cNvSpPr txBox="1"/>
          <p:nvPr/>
        </p:nvSpPr>
        <p:spPr>
          <a:xfrm>
            <a:off x="6829479" y="5407869"/>
            <a:ext cx="1624374" cy="481863"/>
          </a:xfrm>
          <a:prstGeom prst="rect">
            <a:avLst/>
          </a:prstGeom>
          <a:noFill/>
        </p:spPr>
        <p:txBody>
          <a:bodyPr wrap="square" rtlCol="0">
            <a:spAutoFit/>
          </a:bodyPr>
          <a:lstStyle/>
          <a:p>
            <a:pPr>
              <a:lnSpc>
                <a:spcPct val="150000"/>
              </a:lnSpc>
              <a:spcBef>
                <a:spcPts val="600"/>
              </a:spcBef>
              <a:spcAft>
                <a:spcPts val="600"/>
              </a:spcAft>
            </a:pPr>
            <a:r>
              <a:rPr lang="zh-CN" altLang="en-US" sz="2000" b="1" dirty="0">
                <a:latin typeface="宋体" panose="02010600030101010101" pitchFamily="2" charset="-122"/>
                <a:ea typeface="宋体" panose="02010600030101010101" pitchFamily="2" charset="-122"/>
              </a:rPr>
              <a:t>１９６８ 年</a:t>
            </a:r>
            <a:endParaRPr lang="en-US" altLang="zh-CN" sz="2000" b="1" dirty="0" smtClean="0">
              <a:latin typeface="宋体" panose="02010600030101010101" pitchFamily="2" charset="-122"/>
              <a:ea typeface="宋体" panose="02010600030101010101" pitchFamily="2" charset="-122"/>
            </a:endParaRPr>
          </a:p>
        </p:txBody>
      </p:sp>
      <p:sp>
        <p:nvSpPr>
          <p:cNvPr id="36" name="文本框 35"/>
          <p:cNvSpPr txBox="1"/>
          <p:nvPr/>
        </p:nvSpPr>
        <p:spPr>
          <a:xfrm>
            <a:off x="9065412" y="5376672"/>
            <a:ext cx="1450188" cy="1015663"/>
          </a:xfrm>
          <a:prstGeom prst="rect">
            <a:avLst/>
          </a:prstGeom>
          <a:noFill/>
        </p:spPr>
        <p:txBody>
          <a:bodyPr wrap="square" rtlCol="0">
            <a:spAutoFit/>
          </a:bodyPr>
          <a:lstStyle/>
          <a:p>
            <a:pPr>
              <a:lnSpc>
                <a:spcPct val="150000"/>
              </a:lnSpc>
              <a:spcBef>
                <a:spcPts val="600"/>
              </a:spcBef>
              <a:spcAft>
                <a:spcPts val="600"/>
              </a:spcAft>
            </a:pPr>
            <a:r>
              <a:rPr lang="zh-CN" altLang="en-US" sz="2000" b="1" dirty="0" smtClean="0">
                <a:latin typeface="宋体" panose="02010600030101010101" pitchFamily="2" charset="-122"/>
                <a:ea typeface="宋体" panose="02010600030101010101" pitchFamily="2" charset="-122"/>
              </a:rPr>
              <a:t>２０世纪８０年代</a:t>
            </a:r>
            <a:endParaRPr lang="en-US" altLang="zh-CN" sz="2000" b="1" dirty="0" smtClean="0">
              <a:latin typeface="宋体" panose="02010600030101010101" pitchFamily="2" charset="-122"/>
              <a:ea typeface="宋体" panose="02010600030101010101" pitchFamily="2" charset="-122"/>
            </a:endParaRPr>
          </a:p>
        </p:txBody>
      </p:sp>
      <p:sp>
        <p:nvSpPr>
          <p:cNvPr id="38" name="圆角矩形 13">
            <a:extLst>
              <a:ext uri="{FF2B5EF4-FFF2-40B4-BE49-F238E27FC236}">
                <a16:creationId xmlns:a16="http://schemas.microsoft.com/office/drawing/2014/main" xmlns="" id="{0B48BAD7-F99D-D24A-AE01-69C297AD6A47}"/>
              </a:ext>
            </a:extLst>
          </p:cNvPr>
          <p:cNvSpPr/>
          <p:nvPr/>
        </p:nvSpPr>
        <p:spPr>
          <a:xfrm>
            <a:off x="4661803" y="1844274"/>
            <a:ext cx="2051454" cy="2660116"/>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新的宏观经济波动监测系统（包含先行指标、同步指标、滞后指标三类，同时开发出了扩散指数）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圆角矩形 14">
            <a:extLst>
              <a:ext uri="{FF2B5EF4-FFF2-40B4-BE49-F238E27FC236}">
                <a16:creationId xmlns:a16="http://schemas.microsoft.com/office/drawing/2014/main" xmlns="" id="{B3E82599-F9D2-824D-AC3F-C682B85320AB}"/>
              </a:ext>
            </a:extLst>
          </p:cNvPr>
          <p:cNvSpPr/>
          <p:nvPr/>
        </p:nvSpPr>
        <p:spPr>
          <a:xfrm>
            <a:off x="6932465" y="2248828"/>
            <a:ext cx="1124643" cy="1728377"/>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发布ＣＩ 和ＤＩ</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41" name="右箭头 40"/>
          <p:cNvSpPr/>
          <p:nvPr/>
        </p:nvSpPr>
        <p:spPr>
          <a:xfrm rot="16200000" flipV="1">
            <a:off x="6871865" y="4483137"/>
            <a:ext cx="1254018" cy="111317"/>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rot="16200000" flipV="1">
            <a:off x="5310784" y="4761345"/>
            <a:ext cx="478601" cy="118502"/>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13">
            <a:extLst>
              <a:ext uri="{FF2B5EF4-FFF2-40B4-BE49-F238E27FC236}">
                <a16:creationId xmlns:a16="http://schemas.microsoft.com/office/drawing/2014/main" xmlns="" id="{0B48BAD7-F99D-D24A-AE01-69C297AD6A47}"/>
              </a:ext>
            </a:extLst>
          </p:cNvPr>
          <p:cNvSpPr/>
          <p:nvPr/>
        </p:nvSpPr>
        <p:spPr>
          <a:xfrm>
            <a:off x="8898384" y="2248828"/>
            <a:ext cx="1256002" cy="1728377"/>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中国开始经济景气研究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5" name="右箭头 44"/>
          <p:cNvSpPr/>
          <p:nvPr/>
        </p:nvSpPr>
        <p:spPr>
          <a:xfrm rot="16200000" flipV="1">
            <a:off x="3341776" y="4804017"/>
            <a:ext cx="478601" cy="118502"/>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右箭头 45"/>
          <p:cNvSpPr/>
          <p:nvPr/>
        </p:nvSpPr>
        <p:spPr>
          <a:xfrm rot="16200000" flipV="1">
            <a:off x="8907929" y="4507521"/>
            <a:ext cx="1254018" cy="111317"/>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41482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761240" cy="107721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经济景气指数分析法</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41</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582156" y="1237648"/>
            <a:ext cx="2807909" cy="1689052"/>
          </a:xfrm>
          <a:prstGeom prst="rect">
            <a:avLst/>
          </a:prstGeom>
        </p:spPr>
        <p:txBody>
          <a:bodyPr wrap="square">
            <a:spAutoFit/>
          </a:bodyPr>
          <a:lstStyle/>
          <a:p>
            <a:pPr>
              <a:lnSpc>
                <a:spcPct val="150000"/>
              </a:lnSpc>
            </a:pPr>
            <a:r>
              <a:rPr lang="zh-CN" altLang="en-US" sz="2400" b="1" dirty="0"/>
              <a:t>（二）景气指数分析指标的选择与分组</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7" name="圆角矩形 13">
            <a:extLst>
              <a:ext uri="{FF2B5EF4-FFF2-40B4-BE49-F238E27FC236}">
                <a16:creationId xmlns:a16="http://schemas.microsoft.com/office/drawing/2014/main" xmlns="" id="{0B48BAD7-F99D-D24A-AE01-69C297AD6A47}"/>
              </a:ext>
            </a:extLst>
          </p:cNvPr>
          <p:cNvSpPr/>
          <p:nvPr/>
        </p:nvSpPr>
        <p:spPr>
          <a:xfrm>
            <a:off x="637486" y="3182944"/>
            <a:ext cx="2940347"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a:t>
            </a:r>
            <a:r>
              <a:rPr lang="zh-CN" altLang="en-US" sz="2200" b="1" dirty="0">
                <a:solidFill>
                  <a:schemeClr val="bg1"/>
                </a:solidFill>
                <a:latin typeface="微软雅黑" panose="020B0503020204020204" pitchFamily="34" charset="-122"/>
                <a:ea typeface="微软雅黑" panose="020B0503020204020204" pitchFamily="34" charset="-122"/>
              </a:rPr>
              <a:t>１． 指标选取的标准</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626053473"/>
              </p:ext>
            </p:extLst>
          </p:nvPr>
        </p:nvGraphicFramePr>
        <p:xfrm>
          <a:off x="3611879" y="1043192"/>
          <a:ext cx="8580121" cy="5362114"/>
        </p:xfrm>
        <a:graphic>
          <a:graphicData uri="http://schemas.openxmlformats.org/drawingml/2006/table">
            <a:tbl>
              <a:tblPr>
                <a:tableStyleId>{5C22544A-7EE6-4342-B048-85BDC9FD1C3A}</a:tableStyleId>
              </a:tblPr>
              <a:tblGrid>
                <a:gridCol w="1212886"/>
                <a:gridCol w="2302947"/>
                <a:gridCol w="1810554"/>
                <a:gridCol w="1443180"/>
                <a:gridCol w="1810554"/>
              </a:tblGrid>
              <a:tr h="214584">
                <a:tc rowSpan="3">
                  <a:txBody>
                    <a:bodyPr/>
                    <a:lstStyle/>
                    <a:p>
                      <a:pPr algn="ctr">
                        <a:lnSpc>
                          <a:spcPts val="1150"/>
                        </a:lnSpc>
                        <a:spcAft>
                          <a:spcPts val="100"/>
                        </a:spcAft>
                        <a:tabLst>
                          <a:tab pos="342900" algn="l"/>
                        </a:tabLst>
                      </a:pPr>
                      <a:r>
                        <a:rPr lang="zh-CN" sz="1400" kern="100">
                          <a:effectLst/>
                        </a:rPr>
                        <a:t>序号</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rowSpan="3">
                  <a:txBody>
                    <a:bodyPr/>
                    <a:lstStyle/>
                    <a:p>
                      <a:pPr algn="ctr">
                        <a:lnSpc>
                          <a:spcPts val="1150"/>
                        </a:lnSpc>
                        <a:spcAft>
                          <a:spcPts val="100"/>
                        </a:spcAft>
                        <a:tabLst>
                          <a:tab pos="342900" algn="l"/>
                        </a:tabLst>
                      </a:pPr>
                      <a:r>
                        <a:rPr lang="zh-CN" sz="1400" kern="100">
                          <a:effectLst/>
                        </a:rPr>
                        <a:t>筛 选 准 则</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gridSpan="3">
                  <a:txBody>
                    <a:bodyPr/>
                    <a:lstStyle/>
                    <a:p>
                      <a:pPr algn="ctr">
                        <a:lnSpc>
                          <a:spcPts val="1150"/>
                        </a:lnSpc>
                        <a:spcAft>
                          <a:spcPts val="100"/>
                        </a:spcAft>
                        <a:tabLst>
                          <a:tab pos="342900" algn="l"/>
                        </a:tabLst>
                      </a:pPr>
                      <a:r>
                        <a:rPr lang="zh-CN" sz="1200" kern="100" dirty="0">
                          <a:effectLst/>
                        </a:rPr>
                        <a:t>最大评分（百分比）</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r>
              <a:tr h="214584">
                <a:tc vMerge="1">
                  <a:txBody>
                    <a:bodyPr/>
                    <a:lstStyle/>
                    <a:p>
                      <a:endParaRPr lang="zh-CN" altLang="en-US"/>
                    </a:p>
                  </a:txBody>
                  <a:tcPr/>
                </a:tc>
                <a:tc vMerge="1">
                  <a:txBody>
                    <a:bodyPr/>
                    <a:lstStyle/>
                    <a:p>
                      <a:endParaRPr lang="zh-CN" altLang="en-US"/>
                    </a:p>
                  </a:txBody>
                  <a:tcPr/>
                </a:tc>
                <a:tc gridSpan="2">
                  <a:txBody>
                    <a:bodyPr/>
                    <a:lstStyle/>
                    <a:p>
                      <a:pPr algn="ctr">
                        <a:lnSpc>
                          <a:spcPts val="1150"/>
                        </a:lnSpc>
                        <a:spcAft>
                          <a:spcPts val="100"/>
                        </a:spcAft>
                        <a:tabLst>
                          <a:tab pos="342900" algn="l"/>
                        </a:tabLst>
                      </a:pPr>
                      <a:r>
                        <a:rPr lang="en-US" sz="1400" kern="100">
                          <a:effectLst/>
                        </a:rPr>
                        <a:t>BEA1975</a:t>
                      </a:r>
                      <a:r>
                        <a:rPr lang="zh-CN" sz="1400" kern="100">
                          <a:effectLst/>
                        </a:rPr>
                        <a:t>年版本</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rowSpan="2">
                  <a:txBody>
                    <a:bodyPr/>
                    <a:lstStyle/>
                    <a:p>
                      <a:pPr algn="ctr">
                        <a:lnSpc>
                          <a:spcPts val="1150"/>
                        </a:lnSpc>
                        <a:spcAft>
                          <a:spcPts val="100"/>
                        </a:spcAft>
                        <a:tabLst>
                          <a:tab pos="342900" algn="l"/>
                        </a:tabLst>
                      </a:pPr>
                      <a:r>
                        <a:rPr lang="en-US" sz="1400" kern="100" dirty="0">
                          <a:effectLst/>
                        </a:rPr>
                        <a:t>Moore-</a:t>
                      </a:r>
                      <a:r>
                        <a:rPr lang="en-US" sz="1400" kern="100" dirty="0" err="1">
                          <a:effectLst/>
                        </a:rPr>
                        <a:t>Shiskin</a:t>
                      </a:r>
                      <a:endParaRPr lang="zh-CN" sz="1400" kern="100" dirty="0">
                        <a:effectLst/>
                      </a:endParaRPr>
                    </a:p>
                    <a:p>
                      <a:pPr algn="ctr">
                        <a:lnSpc>
                          <a:spcPts val="1150"/>
                        </a:lnSpc>
                        <a:spcAft>
                          <a:spcPts val="100"/>
                        </a:spcAft>
                        <a:tabLst>
                          <a:tab pos="342900" algn="l"/>
                        </a:tabLst>
                      </a:pPr>
                      <a:r>
                        <a:rPr lang="en-US" sz="1400" kern="100" dirty="0">
                          <a:effectLst/>
                        </a:rPr>
                        <a:t>1966</a:t>
                      </a:r>
                      <a:r>
                        <a:rPr lang="zh-CN" sz="1400" kern="100" dirty="0">
                          <a:effectLst/>
                        </a:rPr>
                        <a:t>年版本（</a:t>
                      </a:r>
                      <a:r>
                        <a:rPr lang="en-US" sz="1400" kern="100" dirty="0">
                          <a:effectLst/>
                        </a:rPr>
                        <a:t>3</a:t>
                      </a:r>
                      <a:r>
                        <a:rPr lang="zh-CN" sz="1400" kern="100" dirty="0">
                          <a:effectLst/>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r>
              <a:tr h="250524">
                <a:tc vMerge="1">
                  <a:txBody>
                    <a:bodyPr/>
                    <a:lstStyle/>
                    <a:p>
                      <a:endParaRPr lang="zh-CN" altLang="en-US"/>
                    </a:p>
                  </a:txBody>
                  <a:tcPr/>
                </a:tc>
                <a:tc vMerge="1">
                  <a:txBody>
                    <a:bodyPr/>
                    <a:lstStyle/>
                    <a:p>
                      <a:endParaRPr lang="zh-CN" altLang="en-US"/>
                    </a:p>
                  </a:txBody>
                  <a:tcPr/>
                </a:tc>
                <a:tc>
                  <a:txBody>
                    <a:bodyPr/>
                    <a:lstStyle/>
                    <a:p>
                      <a:pPr algn="ctr">
                        <a:lnSpc>
                          <a:spcPts val="1150"/>
                        </a:lnSpc>
                        <a:spcAft>
                          <a:spcPts val="100"/>
                        </a:spcAft>
                        <a:tabLst>
                          <a:tab pos="342900" algn="l"/>
                        </a:tabLst>
                      </a:pPr>
                      <a:r>
                        <a:rPr lang="zh-CN" sz="1400" kern="100">
                          <a:effectLst/>
                        </a:rPr>
                        <a:t>主项（</a:t>
                      </a:r>
                      <a:r>
                        <a:rPr lang="en-US" sz="1400" kern="100">
                          <a:effectLst/>
                        </a:rPr>
                        <a:t>1</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150"/>
                        </a:lnSpc>
                        <a:spcAft>
                          <a:spcPts val="100"/>
                        </a:spcAft>
                        <a:tabLst>
                          <a:tab pos="342900" algn="l"/>
                        </a:tabLst>
                      </a:pPr>
                      <a:r>
                        <a:rPr lang="zh-CN" sz="1400" kern="100">
                          <a:effectLst/>
                        </a:rPr>
                        <a:t>主项（</a:t>
                      </a:r>
                      <a:r>
                        <a:rPr lang="en-US" sz="1400" kern="100">
                          <a:effectLst/>
                        </a:rPr>
                        <a:t>2</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tc vMerge="1">
                  <a:txBody>
                    <a:bodyPr/>
                    <a:lstStyle/>
                    <a:p>
                      <a:endParaRPr lang="zh-CN" altLang="en-US"/>
                    </a:p>
                  </a:txBody>
                  <a:tcPr/>
                </a:tc>
              </a:tr>
              <a:tr h="214584">
                <a:tc>
                  <a:txBody>
                    <a:bodyPr/>
                    <a:lstStyle/>
                    <a:p>
                      <a:pPr algn="ctr">
                        <a:lnSpc>
                          <a:spcPts val="1150"/>
                        </a:lnSpc>
                        <a:spcAft>
                          <a:spcPts val="100"/>
                        </a:spcAft>
                        <a:tabLst>
                          <a:tab pos="342900" algn="l"/>
                        </a:tabLs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zh-CN" sz="1400" kern="100">
                          <a:effectLst/>
                        </a:rPr>
                        <a:t>一、经济上的重要性</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dirty="0">
                          <a:effectLst/>
                        </a:rPr>
                        <a:t>16.7</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20.0</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zh-CN" sz="1400" kern="100">
                          <a:effectLst/>
                        </a:rPr>
                        <a:t>二、统计上的充分性</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16.6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20.0</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1</a:t>
                      </a:r>
                      <a:r>
                        <a:rPr lang="zh-CN" sz="1400" kern="100">
                          <a:effectLst/>
                        </a:rPr>
                        <a:t>．报告体系</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2.5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2</a:t>
                      </a:r>
                      <a:r>
                        <a:rPr lang="zh-CN" sz="1400" kern="100">
                          <a:effectLst/>
                        </a:rPr>
                        <a:t>．调查范围</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2.5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3</a:t>
                      </a:r>
                      <a:r>
                        <a:rPr lang="zh-CN" sz="1400" kern="100">
                          <a:effectLst/>
                        </a:rPr>
                        <a:t>．时间单位范围</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1.7</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4</a:t>
                      </a:r>
                      <a:r>
                        <a:rPr lang="zh-CN" sz="1400" kern="100">
                          <a:effectLst/>
                        </a:rPr>
                        <a:t>．误差测量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0.8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7</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5</a:t>
                      </a:r>
                      <a:r>
                        <a:rPr lang="zh-CN" sz="1400" kern="100">
                          <a:effectLst/>
                        </a:rPr>
                        <a:t>．修订频率</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3.3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6</a:t>
                      </a:r>
                      <a:r>
                        <a:rPr lang="zh-CN" sz="1400" kern="100">
                          <a:effectLst/>
                        </a:rPr>
                        <a:t>．序列长度</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2.5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7</a:t>
                      </a:r>
                      <a:r>
                        <a:rPr lang="zh-CN" sz="1400" kern="100">
                          <a:effectLst/>
                        </a:rPr>
                        <a:t>．跨时可比性</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2.5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8</a:t>
                      </a:r>
                      <a:r>
                        <a:rPr lang="zh-CN" sz="1400" kern="100">
                          <a:effectLst/>
                        </a:rPr>
                        <a:t>．其他考虑</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0.8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zh-CN" sz="1400" kern="100">
                          <a:effectLst/>
                        </a:rPr>
                        <a:t>三、时间匹配性</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26.8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20.0</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1</a:t>
                      </a:r>
                      <a:r>
                        <a:rPr lang="zh-CN" sz="1400" kern="100">
                          <a:effectLst/>
                        </a:rPr>
                        <a:t>．峰顶匹配的概率</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10.7</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2</a:t>
                      </a:r>
                      <a:r>
                        <a:rPr lang="zh-CN" sz="1400" kern="100">
                          <a:effectLst/>
                        </a:rPr>
                        <a:t>．峰顶的离散程度</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2.7</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3</a:t>
                      </a:r>
                      <a:r>
                        <a:rPr lang="zh-CN" sz="1400" kern="100">
                          <a:effectLst/>
                        </a:rPr>
                        <a:t>．谷底匹配的概率</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10.7</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4</a:t>
                      </a:r>
                      <a:r>
                        <a:rPr lang="zh-CN" sz="1400" kern="100">
                          <a:effectLst/>
                        </a:rPr>
                        <a:t>．谷底的离散程度</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2.7</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zh-CN" sz="1400" kern="100">
                          <a:effectLst/>
                        </a:rPr>
                        <a:t>四、方向的一致性</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16.6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20.0</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17</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1</a:t>
                      </a:r>
                      <a:r>
                        <a:rPr lang="zh-CN" sz="1400" kern="100">
                          <a:effectLst/>
                        </a:rPr>
                        <a:t>．一致概率</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8.3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2</a:t>
                      </a:r>
                      <a:r>
                        <a:rPr lang="zh-CN" sz="1400" kern="100">
                          <a:effectLst/>
                        </a:rPr>
                        <a:t>．异常转折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5.0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19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en-US" sz="1400" kern="100">
                          <a:effectLst/>
                        </a:rPr>
                        <a:t>3</a:t>
                      </a:r>
                      <a:r>
                        <a:rPr lang="zh-CN" sz="1400" kern="100">
                          <a:effectLst/>
                        </a:rPr>
                        <a:t>．波动幅度</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3.3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20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zh-CN" sz="1400" kern="100">
                          <a:effectLst/>
                        </a:rPr>
                        <a:t>五、序列的平滑性</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13.3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10.0</a:t>
                      </a:r>
                      <a:endParaRPr lang="zh-CN" sz="1400" kern="100">
                        <a:effectLst/>
                        <a:latin typeface="Times New Roman" panose="02020603050405020304" pitchFamily="18" charset="0"/>
                        <a:ea typeface="宋体" panose="02010600030101010101" pitchFamily="2" charset="-122"/>
                      </a:endParaRPr>
                    </a:p>
                  </a:txBody>
                  <a:tcPr marL="68580" marR="68580" marT="0" marB="0"/>
                </a:tc>
              </a:tr>
              <a:tr h="176158">
                <a:tc>
                  <a:txBody>
                    <a:bodyPr/>
                    <a:lstStyle/>
                    <a:p>
                      <a:pPr algn="ctr">
                        <a:lnSpc>
                          <a:spcPts val="1150"/>
                        </a:lnSpc>
                        <a:spcAft>
                          <a:spcPts val="100"/>
                        </a:spcAft>
                        <a:tabLst>
                          <a:tab pos="342900" algn="l"/>
                        </a:tabLst>
                      </a:pPr>
                      <a:r>
                        <a:rPr lang="en-US" sz="1400" kern="100">
                          <a:effectLst/>
                        </a:rPr>
                        <a:t>21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zh-CN" sz="1400" kern="100">
                          <a:effectLst/>
                        </a:rPr>
                        <a:t>六、数据的及时性</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10.0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a:effectLst/>
                        </a:rPr>
                        <a:t>10.0</a:t>
                      </a:r>
                      <a:endParaRPr lang="zh-CN" sz="1400" kern="100">
                        <a:effectLst/>
                        <a:latin typeface="Times New Roman" panose="02020603050405020304" pitchFamily="18" charset="0"/>
                        <a:ea typeface="宋体" panose="02010600030101010101" pitchFamily="2" charset="-122"/>
                      </a:endParaRPr>
                    </a:p>
                  </a:txBody>
                  <a:tcPr marL="68580" marR="68580" marT="0" marB="0"/>
                </a:tc>
              </a:tr>
              <a:tr h="214584">
                <a:tc>
                  <a:txBody>
                    <a:bodyPr/>
                    <a:lstStyle/>
                    <a:p>
                      <a:pPr algn="ctr">
                        <a:lnSpc>
                          <a:spcPts val="1150"/>
                        </a:lnSpc>
                        <a:spcAft>
                          <a:spcPts val="100"/>
                        </a:spcAft>
                        <a:tabLst>
                          <a:tab pos="342900" algn="l"/>
                        </a:tabLst>
                      </a:pPr>
                      <a:r>
                        <a:rPr lang="en-US" sz="1400" kern="100">
                          <a:effectLst/>
                        </a:rPr>
                        <a:t>22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90170">
                        <a:lnSpc>
                          <a:spcPts val="1150"/>
                        </a:lnSpc>
                        <a:spcAft>
                          <a:spcPts val="100"/>
                        </a:spcAft>
                        <a:tabLst>
                          <a:tab pos="342900" algn="l"/>
                        </a:tabLst>
                      </a:pPr>
                      <a:r>
                        <a:rPr lang="zh-CN" sz="1400" kern="100">
                          <a:effectLst/>
                        </a:rPr>
                        <a:t>合计</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44145" algn="r">
                        <a:lnSpc>
                          <a:spcPts val="1150"/>
                        </a:lnSpc>
                        <a:spcAft>
                          <a:spcPts val="100"/>
                        </a:spcAft>
                        <a:tabLst>
                          <a:tab pos="342900" algn="l"/>
                        </a:tabLst>
                      </a:pPr>
                      <a:r>
                        <a:rPr lang="en-US" sz="1400" kern="100">
                          <a:effectLst/>
                        </a:rPr>
                        <a:t>100.0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198120" algn="r">
                        <a:lnSpc>
                          <a:spcPts val="1150"/>
                        </a:lnSpc>
                        <a:spcAft>
                          <a:spcPts val="100"/>
                        </a:spcAft>
                        <a:tabLst>
                          <a:tab pos="342900" algn="l"/>
                        </a:tabLs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349250" algn="r">
                        <a:lnSpc>
                          <a:spcPts val="1150"/>
                        </a:lnSpc>
                        <a:spcAft>
                          <a:spcPts val="100"/>
                        </a:spcAft>
                        <a:tabLst>
                          <a:tab pos="342900" algn="l"/>
                        </a:tabLst>
                      </a:pPr>
                      <a:r>
                        <a:rPr lang="en-US" sz="1400" kern="100" dirty="0">
                          <a:effectLst/>
                        </a:rPr>
                        <a:t>100.0</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
        <p:nvSpPr>
          <p:cNvPr id="21" name="矩形 20">
            <a:extLst>
              <a:ext uri="{FF2B5EF4-FFF2-40B4-BE49-F238E27FC236}">
                <a16:creationId xmlns:a16="http://schemas.microsoft.com/office/drawing/2014/main" xmlns="" id="{BEE49575-DDC8-469A-82A3-4D5B6639AC34}"/>
              </a:ext>
            </a:extLst>
          </p:cNvPr>
          <p:cNvSpPr/>
          <p:nvPr/>
        </p:nvSpPr>
        <p:spPr>
          <a:xfrm>
            <a:off x="3611879" y="1043192"/>
            <a:ext cx="8580121" cy="5362114"/>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63971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761240" cy="107721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经济景气指数分析法</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42</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（二）景气指数分析指标的选择与分组</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6" name="文本框 15"/>
          <p:cNvSpPr txBox="1"/>
          <p:nvPr/>
        </p:nvSpPr>
        <p:spPr>
          <a:xfrm>
            <a:off x="3817207" y="2033184"/>
            <a:ext cx="8143146" cy="4247317"/>
          </a:xfrm>
          <a:prstGeom prst="rect">
            <a:avLst/>
          </a:prstGeom>
          <a:noFill/>
        </p:spPr>
        <p:txBody>
          <a:bodyPr wrap="square" rtlCol="0">
            <a:spAutoFit/>
          </a:bodyPr>
          <a:lstStyle/>
          <a:p>
            <a:pPr>
              <a:lnSpc>
                <a:spcPct val="200000"/>
              </a:lnSpc>
              <a:spcBef>
                <a:spcPts val="600"/>
              </a:spcBef>
              <a:spcAft>
                <a:spcPts val="600"/>
              </a:spcAft>
            </a:pPr>
            <a:r>
              <a:rPr lang="zh-CN" altLang="en-US" sz="2000" b="1" dirty="0">
                <a:latin typeface="宋体" panose="02010600030101010101" pitchFamily="2" charset="-122"/>
                <a:ea typeface="宋体" panose="02010600030101010101" pitchFamily="2" charset="-122"/>
              </a:rPr>
              <a:t>第一，以能反映经济周期波动的重要经济指标为基准指标，如ＧＤＰ 等；</a:t>
            </a:r>
          </a:p>
          <a:p>
            <a:pPr>
              <a:lnSpc>
                <a:spcPct val="200000"/>
              </a:lnSpc>
              <a:spcBef>
                <a:spcPts val="600"/>
              </a:spcBef>
              <a:spcAft>
                <a:spcPts val="600"/>
              </a:spcAft>
            </a:pPr>
            <a:r>
              <a:rPr lang="zh-CN" altLang="en-US" sz="2000" b="1" dirty="0">
                <a:latin typeface="宋体" panose="02010600030101010101" pitchFamily="2" charset="-122"/>
                <a:ea typeface="宋体" panose="02010600030101010101" pitchFamily="2" charset="-122"/>
              </a:rPr>
              <a:t>第二，以能同步反映经济周期波动的几个重要指标为依据，将它们按</a:t>
            </a:r>
            <a:r>
              <a:rPr lang="zh-CN" altLang="en-US" sz="2000" b="1" dirty="0" smtClean="0">
                <a:latin typeface="宋体" panose="02010600030101010101" pitchFamily="2" charset="-122"/>
                <a:ea typeface="宋体" panose="02010600030101010101" pitchFamily="2" charset="-122"/>
              </a:rPr>
              <a:t>ＣＩ的</a:t>
            </a:r>
            <a:r>
              <a:rPr lang="zh-CN" altLang="en-US" sz="2000" b="1" dirty="0">
                <a:latin typeface="宋体" panose="02010600030101010101" pitchFamily="2" charset="-122"/>
                <a:ea typeface="宋体" panose="02010600030101010101" pitchFamily="2" charset="-122"/>
              </a:rPr>
              <a:t>办法合成一个指数，然后以该指数为基准指标；</a:t>
            </a:r>
          </a:p>
          <a:p>
            <a:pPr>
              <a:lnSpc>
                <a:spcPct val="200000"/>
              </a:lnSpc>
              <a:spcBef>
                <a:spcPts val="600"/>
              </a:spcBef>
              <a:spcAft>
                <a:spcPts val="600"/>
              </a:spcAft>
            </a:pPr>
            <a:r>
              <a:rPr lang="zh-CN" altLang="en-US" sz="2000" b="1" dirty="0">
                <a:latin typeface="宋体" panose="02010600030101010101" pitchFamily="2" charset="-122"/>
                <a:ea typeface="宋体" panose="02010600030101010101" pitchFamily="2" charset="-122"/>
              </a:rPr>
              <a:t>第三，根据专家意见及专家评分的办法来选取基准指标和基准循环；</a:t>
            </a:r>
          </a:p>
          <a:p>
            <a:pPr>
              <a:lnSpc>
                <a:spcPct val="200000"/>
              </a:lnSpc>
              <a:spcBef>
                <a:spcPts val="600"/>
              </a:spcBef>
              <a:spcAft>
                <a:spcPts val="600"/>
              </a:spcAft>
            </a:pPr>
            <a:r>
              <a:rPr lang="zh-CN" altLang="en-US" sz="2000" b="1" dirty="0">
                <a:latin typeface="宋体" panose="02010600030101010101" pitchFamily="2" charset="-122"/>
                <a:ea typeface="宋体" panose="02010600030101010101" pitchFamily="2" charset="-122"/>
              </a:rPr>
              <a:t>第四，根据经济大事记和经济循环年表来选取基准指标和基准循环。</a:t>
            </a:r>
            <a:endParaRPr lang="en-US" altLang="zh-CN" sz="2000" b="1" dirty="0" smtClean="0">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xmlns="" id="{BEE49575-DDC8-469A-82A3-4D5B6639AC34}"/>
              </a:ext>
            </a:extLst>
          </p:cNvPr>
          <p:cNvSpPr/>
          <p:nvPr/>
        </p:nvSpPr>
        <p:spPr>
          <a:xfrm>
            <a:off x="3615482" y="2199824"/>
            <a:ext cx="8232372" cy="1042604"/>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BEE49575-DDC8-469A-82A3-4D5B6639AC34}"/>
              </a:ext>
            </a:extLst>
          </p:cNvPr>
          <p:cNvSpPr/>
          <p:nvPr/>
        </p:nvSpPr>
        <p:spPr>
          <a:xfrm>
            <a:off x="3615482" y="3375893"/>
            <a:ext cx="8232372" cy="1344847"/>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3">
            <a:extLst>
              <a:ext uri="{FF2B5EF4-FFF2-40B4-BE49-F238E27FC236}">
                <a16:creationId xmlns:a16="http://schemas.microsoft.com/office/drawing/2014/main" xmlns="" id="{0B48BAD7-F99D-D24A-AE01-69C297AD6A47}"/>
              </a:ext>
            </a:extLst>
          </p:cNvPr>
          <p:cNvSpPr/>
          <p:nvPr/>
        </p:nvSpPr>
        <p:spPr>
          <a:xfrm>
            <a:off x="1107469" y="2655892"/>
            <a:ext cx="1919066" cy="1323679"/>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２． 基准指标的选择</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BEE49575-DDC8-469A-82A3-4D5B6639AC34}"/>
              </a:ext>
            </a:extLst>
          </p:cNvPr>
          <p:cNvSpPr/>
          <p:nvPr/>
        </p:nvSpPr>
        <p:spPr>
          <a:xfrm>
            <a:off x="3615482" y="4942579"/>
            <a:ext cx="8119872" cy="598685"/>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BEE49575-DDC8-469A-82A3-4D5B6639AC34}"/>
              </a:ext>
            </a:extLst>
          </p:cNvPr>
          <p:cNvSpPr/>
          <p:nvPr/>
        </p:nvSpPr>
        <p:spPr>
          <a:xfrm>
            <a:off x="3615482" y="5736231"/>
            <a:ext cx="8119872" cy="598685"/>
          </a:xfrm>
          <a:prstGeom prst="rect">
            <a:avLst/>
          </a:prstGeom>
          <a:solidFill>
            <a:srgbClr val="CC66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78411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761240" cy="107721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经济景气指数分析法</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43</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（二）景气指数分析指标的选择与分组</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6" name="文本框 15"/>
          <p:cNvSpPr txBox="1"/>
          <p:nvPr/>
        </p:nvSpPr>
        <p:spPr>
          <a:xfrm>
            <a:off x="4206394" y="2477649"/>
            <a:ext cx="7245926" cy="2437206"/>
          </a:xfrm>
          <a:prstGeom prst="rect">
            <a:avLst/>
          </a:prstGeom>
          <a:noFill/>
        </p:spPr>
        <p:txBody>
          <a:bodyPr wrap="square" rtlCol="0">
            <a:spAutoFit/>
          </a:bodyPr>
          <a:lstStyle/>
          <a:p>
            <a:pPr>
              <a:lnSpc>
                <a:spcPct val="150000"/>
              </a:lnSpc>
              <a:spcBef>
                <a:spcPts val="3000"/>
              </a:spcBef>
              <a:spcAft>
                <a:spcPts val="3000"/>
              </a:spcAft>
            </a:pPr>
            <a:r>
              <a:rPr lang="zh-CN" altLang="en-US" sz="2400" b="1" dirty="0">
                <a:latin typeface="宋体" panose="02010600030101010101" pitchFamily="2" charset="-122"/>
                <a:ea typeface="宋体" panose="02010600030101010101" pitchFamily="2" charset="-122"/>
              </a:rPr>
              <a:t>（１）先行、同步、滞后指标组</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a:lnSpc>
                <a:spcPct val="150000"/>
              </a:lnSpc>
              <a:spcBef>
                <a:spcPts val="3000"/>
              </a:spcBef>
              <a:spcAft>
                <a:spcPts val="3000"/>
              </a:spcAft>
            </a:pPr>
            <a:r>
              <a:rPr lang="zh-CN" altLang="en-US" sz="2400" b="1" dirty="0">
                <a:latin typeface="宋体" panose="02010600030101010101" pitchFamily="2" charset="-122"/>
                <a:ea typeface="宋体" panose="02010600030101010101" pitchFamily="2" charset="-122"/>
              </a:rPr>
              <a:t>（２）指标的分组方法：时差相关分析法、Ｋ－Ｌ 信息量法、聚类分析法、回归分析方法、马场法</a:t>
            </a:r>
            <a:endParaRPr lang="en-US" altLang="zh-CN" sz="2400" b="1" dirty="0" smtClean="0">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xmlns="" id="{BEE49575-DDC8-469A-82A3-4D5B6639AC34}"/>
              </a:ext>
            </a:extLst>
          </p:cNvPr>
          <p:cNvSpPr/>
          <p:nvPr/>
        </p:nvSpPr>
        <p:spPr>
          <a:xfrm>
            <a:off x="4035860" y="3562969"/>
            <a:ext cx="7757527" cy="1777127"/>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BEE49575-DDC8-469A-82A3-4D5B6639AC34}"/>
              </a:ext>
            </a:extLst>
          </p:cNvPr>
          <p:cNvSpPr/>
          <p:nvPr/>
        </p:nvSpPr>
        <p:spPr>
          <a:xfrm>
            <a:off x="4206394" y="2477648"/>
            <a:ext cx="7586993" cy="917991"/>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3">
            <a:extLst>
              <a:ext uri="{FF2B5EF4-FFF2-40B4-BE49-F238E27FC236}">
                <a16:creationId xmlns:a16="http://schemas.microsoft.com/office/drawing/2014/main" xmlns="" id="{0B48BAD7-F99D-D24A-AE01-69C297AD6A47}"/>
              </a:ext>
            </a:extLst>
          </p:cNvPr>
          <p:cNvSpPr/>
          <p:nvPr/>
        </p:nvSpPr>
        <p:spPr>
          <a:xfrm>
            <a:off x="803970" y="3012660"/>
            <a:ext cx="2686361" cy="916109"/>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３． 指标的分组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70520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761240" cy="107721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经济景气指数分析法</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44</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（三）扩散指数分析法</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7" name="圆角矩形 13">
            <a:extLst>
              <a:ext uri="{FF2B5EF4-FFF2-40B4-BE49-F238E27FC236}">
                <a16:creationId xmlns:a16="http://schemas.microsoft.com/office/drawing/2014/main" xmlns="" id="{0B48BAD7-F99D-D24A-AE01-69C297AD6A47}"/>
              </a:ext>
            </a:extLst>
          </p:cNvPr>
          <p:cNvSpPr/>
          <p:nvPr/>
        </p:nvSpPr>
        <p:spPr>
          <a:xfrm>
            <a:off x="1053646" y="2158387"/>
            <a:ext cx="2686361" cy="916109"/>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１</a:t>
            </a:r>
            <a:r>
              <a:rPr lang="zh-CN" altLang="en-US" sz="2400" b="1" dirty="0" smtClean="0">
                <a:solidFill>
                  <a:schemeClr val="bg1"/>
                </a:solidFill>
                <a:latin typeface="微软雅黑" panose="020B0503020204020204" pitchFamily="34" charset="-122"/>
                <a:ea typeface="微软雅黑" panose="020B0503020204020204" pitchFamily="34" charset="-122"/>
              </a:rPr>
              <a:t>．ＤＩ的</a:t>
            </a:r>
            <a:r>
              <a:rPr lang="zh-CN" altLang="en-US" sz="2400" b="1" dirty="0">
                <a:solidFill>
                  <a:schemeClr val="bg1"/>
                </a:solidFill>
                <a:latin typeface="微软雅黑" panose="020B0503020204020204" pitchFamily="34" charset="-122"/>
                <a:ea typeface="微软雅黑" panose="020B0503020204020204" pitchFamily="34" charset="-122"/>
              </a:rPr>
              <a:t>编制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412271" y="3390722"/>
            <a:ext cx="2425633" cy="591618"/>
          </a:xfrm>
          <a:prstGeom prst="rect">
            <a:avLst/>
          </a:prstGeom>
        </p:spPr>
      </p:pic>
      <p:sp>
        <p:nvSpPr>
          <p:cNvPr id="12" name="矩形 11">
            <a:extLst>
              <a:ext uri="{FF2B5EF4-FFF2-40B4-BE49-F238E27FC236}">
                <a16:creationId xmlns:a16="http://schemas.microsoft.com/office/drawing/2014/main" xmlns="" id="{BEE49575-DDC8-469A-82A3-4D5B6639AC34}"/>
              </a:ext>
            </a:extLst>
          </p:cNvPr>
          <p:cNvSpPr/>
          <p:nvPr/>
        </p:nvSpPr>
        <p:spPr>
          <a:xfrm>
            <a:off x="1242645" y="3353476"/>
            <a:ext cx="4322565" cy="635457"/>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1242645" y="4184046"/>
            <a:ext cx="4322565" cy="878021"/>
          </a:xfrm>
          <a:prstGeom prst="rect">
            <a:avLst/>
          </a:prstGeom>
        </p:spPr>
      </p:pic>
      <p:pic>
        <p:nvPicPr>
          <p:cNvPr id="7" name="图片 6"/>
          <p:cNvPicPr>
            <a:picLocks noChangeAspect="1"/>
          </p:cNvPicPr>
          <p:nvPr/>
        </p:nvPicPr>
        <p:blipFill>
          <a:blip r:embed="rId4"/>
          <a:stretch>
            <a:fillRect/>
          </a:stretch>
        </p:blipFill>
        <p:spPr>
          <a:xfrm>
            <a:off x="1289376" y="5267015"/>
            <a:ext cx="2754589" cy="1265622"/>
          </a:xfrm>
          <a:prstGeom prst="rect">
            <a:avLst/>
          </a:prstGeom>
        </p:spPr>
      </p:pic>
      <p:sp>
        <p:nvSpPr>
          <p:cNvPr id="15" name="矩形 14">
            <a:extLst>
              <a:ext uri="{FF2B5EF4-FFF2-40B4-BE49-F238E27FC236}">
                <a16:creationId xmlns:a16="http://schemas.microsoft.com/office/drawing/2014/main" xmlns="" id="{BEE49575-DDC8-469A-82A3-4D5B6639AC34}"/>
              </a:ext>
            </a:extLst>
          </p:cNvPr>
          <p:cNvSpPr/>
          <p:nvPr/>
        </p:nvSpPr>
        <p:spPr>
          <a:xfrm>
            <a:off x="1242645" y="4122700"/>
            <a:ext cx="4322565" cy="939368"/>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BEE49575-DDC8-469A-82A3-4D5B6639AC34}"/>
              </a:ext>
            </a:extLst>
          </p:cNvPr>
          <p:cNvSpPr/>
          <p:nvPr/>
        </p:nvSpPr>
        <p:spPr>
          <a:xfrm>
            <a:off x="1289376" y="5195835"/>
            <a:ext cx="4322565" cy="1336802"/>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5734836" y="2335368"/>
            <a:ext cx="6405586" cy="3037448"/>
          </a:xfrm>
          <a:prstGeom prst="rect">
            <a:avLst/>
          </a:prstGeom>
        </p:spPr>
      </p:pic>
      <p:sp>
        <p:nvSpPr>
          <p:cNvPr id="22" name="矩形 21">
            <a:extLst>
              <a:ext uri="{FF2B5EF4-FFF2-40B4-BE49-F238E27FC236}">
                <a16:creationId xmlns:a16="http://schemas.microsoft.com/office/drawing/2014/main" xmlns="" id="{BEE49575-DDC8-469A-82A3-4D5B6639AC34}"/>
              </a:ext>
            </a:extLst>
          </p:cNvPr>
          <p:cNvSpPr/>
          <p:nvPr/>
        </p:nvSpPr>
        <p:spPr>
          <a:xfrm>
            <a:off x="5734836" y="2158386"/>
            <a:ext cx="6457164" cy="321442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30305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761240" cy="107721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经济景气指数分析法</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45</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（三）扩散指数分析法</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7" name="圆角矩形 13">
            <a:extLst>
              <a:ext uri="{FF2B5EF4-FFF2-40B4-BE49-F238E27FC236}">
                <a16:creationId xmlns:a16="http://schemas.microsoft.com/office/drawing/2014/main" xmlns="" id="{0B48BAD7-F99D-D24A-AE01-69C297AD6A47}"/>
              </a:ext>
            </a:extLst>
          </p:cNvPr>
          <p:cNvSpPr/>
          <p:nvPr/>
        </p:nvSpPr>
        <p:spPr>
          <a:xfrm>
            <a:off x="1343117" y="2119862"/>
            <a:ext cx="4048706" cy="909142"/>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２． 累积扩散指数的编制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019114" y="3558135"/>
            <a:ext cx="9774273" cy="2495193"/>
          </a:xfrm>
          <a:prstGeom prst="rect">
            <a:avLst/>
          </a:prstGeom>
        </p:spPr>
      </p:pic>
      <p:sp>
        <p:nvSpPr>
          <p:cNvPr id="13" name="矩形 12">
            <a:extLst>
              <a:ext uri="{FF2B5EF4-FFF2-40B4-BE49-F238E27FC236}">
                <a16:creationId xmlns:a16="http://schemas.microsoft.com/office/drawing/2014/main" xmlns="" id="{BEE49575-DDC8-469A-82A3-4D5B6639AC34}"/>
              </a:ext>
            </a:extLst>
          </p:cNvPr>
          <p:cNvSpPr/>
          <p:nvPr/>
        </p:nvSpPr>
        <p:spPr>
          <a:xfrm>
            <a:off x="1696106" y="3278614"/>
            <a:ext cx="10420287" cy="3024324"/>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92530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761240" cy="107721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经济景气指数分析法</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46</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563321" y="1036677"/>
            <a:ext cx="7351302" cy="719556"/>
          </a:xfrm>
          <a:prstGeom prst="rect">
            <a:avLst/>
          </a:prstGeom>
        </p:spPr>
        <p:txBody>
          <a:bodyPr wrap="square">
            <a:spAutoFit/>
          </a:bodyPr>
          <a:lstStyle/>
          <a:p>
            <a:pPr>
              <a:lnSpc>
                <a:spcPct val="200000"/>
              </a:lnSpc>
            </a:pPr>
            <a:r>
              <a:rPr lang="zh-CN" altLang="en-US" sz="2400" b="1" dirty="0"/>
              <a:t>（三）扩散指数分析法</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6" name="文本框 15"/>
          <p:cNvSpPr txBox="1"/>
          <p:nvPr/>
        </p:nvSpPr>
        <p:spPr>
          <a:xfrm>
            <a:off x="3737266" y="1870911"/>
            <a:ext cx="8454733" cy="4401205"/>
          </a:xfrm>
          <a:prstGeom prst="rect">
            <a:avLst/>
          </a:prstGeom>
          <a:noFill/>
        </p:spPr>
        <p:txBody>
          <a:bodyPr wrap="square" rtlCol="0">
            <a:spAutoFit/>
          </a:bodyPr>
          <a:lstStyle/>
          <a:p>
            <a:pPr>
              <a:spcBef>
                <a:spcPts val="600"/>
              </a:spcBef>
              <a:spcAft>
                <a:spcPts val="600"/>
              </a:spcAft>
            </a:pPr>
            <a:r>
              <a:rPr lang="zh-CN" altLang="en-US" sz="2000" b="1" dirty="0">
                <a:latin typeface="宋体" panose="02010600030101010101" pitchFamily="2" charset="-122"/>
                <a:ea typeface="宋体" panose="02010600030101010101" pitchFamily="2" charset="-122"/>
              </a:rPr>
              <a:t>第一，把经济景气变动指数化，提高了时效</a:t>
            </a:r>
            <a:r>
              <a:rPr lang="zh-CN" altLang="en-US" sz="2000" b="1" dirty="0" smtClean="0">
                <a:latin typeface="宋体" panose="02010600030101010101" pitchFamily="2" charset="-122"/>
                <a:ea typeface="宋体" panose="02010600030101010101" pitchFamily="2" charset="-122"/>
              </a:rPr>
              <a:t>，及时</a:t>
            </a:r>
            <a:r>
              <a:rPr lang="zh-CN" altLang="en-US" sz="2000" b="1" dirty="0">
                <a:latin typeface="宋体" panose="02010600030101010101" pitchFamily="2" charset="-122"/>
                <a:ea typeface="宋体" panose="02010600030101010101" pitchFamily="2" charset="-122"/>
              </a:rPr>
              <a:t>满足政府部门和企业的决策需要；</a:t>
            </a:r>
          </a:p>
          <a:p>
            <a:pPr>
              <a:spcBef>
                <a:spcPts val="600"/>
              </a:spcBef>
              <a:spcAft>
                <a:spcPts val="600"/>
              </a:spcAft>
            </a:pPr>
            <a:r>
              <a:rPr lang="zh-CN" altLang="en-US" sz="2000" b="1" dirty="0">
                <a:latin typeface="宋体" panose="02010600030101010101" pitchFamily="2" charset="-122"/>
                <a:ea typeface="宋体" panose="02010600030101010101" pitchFamily="2" charset="-122"/>
              </a:rPr>
              <a:t>第二，既可以根据定量资料计算，也可以根据定性资料计算；</a:t>
            </a:r>
          </a:p>
          <a:p>
            <a:pPr>
              <a:spcBef>
                <a:spcPts val="600"/>
              </a:spcBef>
              <a:spcAft>
                <a:spcPts val="600"/>
              </a:spcAft>
            </a:pPr>
            <a:r>
              <a:rPr lang="zh-CN" altLang="en-US" sz="2000" b="1" dirty="0">
                <a:latin typeface="宋体" panose="02010600030101010101" pitchFamily="2" charset="-122"/>
                <a:ea typeface="宋体" panose="02010600030101010101" pitchFamily="2" charset="-122"/>
              </a:rPr>
              <a:t>第三，可以根据扩散指数数值绘制曲线图，比较形象直观；</a:t>
            </a:r>
          </a:p>
          <a:p>
            <a:pPr>
              <a:spcBef>
                <a:spcPts val="600"/>
              </a:spcBef>
              <a:spcAft>
                <a:spcPts val="600"/>
              </a:spcAft>
            </a:pPr>
            <a:r>
              <a:rPr lang="zh-CN" altLang="en-US" sz="2000" b="1" dirty="0">
                <a:latin typeface="宋体" panose="02010600030101010101" pitchFamily="2" charset="-122"/>
                <a:ea typeface="宋体" panose="02010600030101010101" pitchFamily="2" charset="-122"/>
              </a:rPr>
              <a:t>第四，综合了各种敏感指标的信息，得出一个判断值，综合性比较强，便于决策</a:t>
            </a:r>
            <a:r>
              <a:rPr lang="zh-CN" altLang="en-US" sz="2000" b="1" dirty="0" smtClean="0">
                <a:latin typeface="宋体" panose="02010600030101010101" pitchFamily="2" charset="-122"/>
                <a:ea typeface="宋体" panose="02010600030101010101" pitchFamily="2" charset="-122"/>
              </a:rPr>
              <a:t>。</a:t>
            </a:r>
            <a:endParaRPr lang="en-US" altLang="zh-CN" sz="2000" b="1" dirty="0" smtClean="0">
              <a:latin typeface="宋体" panose="02010600030101010101" pitchFamily="2" charset="-122"/>
              <a:ea typeface="宋体" panose="02010600030101010101" pitchFamily="2" charset="-122"/>
            </a:endParaRPr>
          </a:p>
          <a:p>
            <a:pPr>
              <a:spcBef>
                <a:spcPts val="1800"/>
              </a:spcBef>
              <a:spcAft>
                <a:spcPts val="600"/>
              </a:spcAft>
            </a:pPr>
            <a:r>
              <a:rPr lang="zh-CN" altLang="en-US" sz="2000" b="1" dirty="0">
                <a:latin typeface="宋体" panose="02010600030101010101" pitchFamily="2" charset="-122"/>
                <a:ea typeface="宋体" panose="02010600030101010101" pitchFamily="2" charset="-122"/>
              </a:rPr>
              <a:t>第一，由于ＤＩ 计算中把指标波动的任何一个上升看作是一个单位的扩张，而不管这个上升幅度的大小，所以扩散指数法并不能很好地定量反映出经济的扩张或收缩程度，而只能反映扩张或收缩的方向及其转折位置；</a:t>
            </a:r>
          </a:p>
          <a:p>
            <a:pPr>
              <a:spcBef>
                <a:spcPts val="600"/>
              </a:spcBef>
              <a:spcAft>
                <a:spcPts val="600"/>
              </a:spcAft>
            </a:pPr>
            <a:r>
              <a:rPr lang="zh-CN" altLang="en-US" sz="2000" b="1" dirty="0">
                <a:latin typeface="宋体" panose="02010600030101010101" pitchFamily="2" charset="-122"/>
                <a:ea typeface="宋体" panose="02010600030101010101" pitchFamily="2" charset="-122"/>
              </a:rPr>
              <a:t>第二，在短期内，扩散指数具有较强的“易变性”，这导致它在时间序列上可能不十分稳定，必须结合长期观察。</a:t>
            </a:r>
            <a:endParaRPr lang="en-US" altLang="zh-CN" sz="2000" b="1" dirty="0" smtClean="0">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xmlns="" id="{BEE49575-DDC8-469A-82A3-4D5B6639AC34}"/>
              </a:ext>
            </a:extLst>
          </p:cNvPr>
          <p:cNvSpPr/>
          <p:nvPr/>
        </p:nvSpPr>
        <p:spPr>
          <a:xfrm>
            <a:off x="3737265" y="4255884"/>
            <a:ext cx="8454736" cy="2106167"/>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BEE49575-DDC8-469A-82A3-4D5B6639AC34}"/>
              </a:ext>
            </a:extLst>
          </p:cNvPr>
          <p:cNvSpPr/>
          <p:nvPr/>
        </p:nvSpPr>
        <p:spPr>
          <a:xfrm>
            <a:off x="3737264" y="1850373"/>
            <a:ext cx="8454735" cy="2311371"/>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3">
            <a:extLst>
              <a:ext uri="{FF2B5EF4-FFF2-40B4-BE49-F238E27FC236}">
                <a16:creationId xmlns:a16="http://schemas.microsoft.com/office/drawing/2014/main" xmlns="" id="{0B48BAD7-F99D-D24A-AE01-69C297AD6A47}"/>
              </a:ext>
            </a:extLst>
          </p:cNvPr>
          <p:cNvSpPr/>
          <p:nvPr/>
        </p:nvSpPr>
        <p:spPr>
          <a:xfrm>
            <a:off x="518781" y="2330245"/>
            <a:ext cx="1109239" cy="3141147"/>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３． 对ＤＩ 的评价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圆角矩形 11">
            <a:extLst>
              <a:ext uri="{FF2B5EF4-FFF2-40B4-BE49-F238E27FC236}">
                <a16:creationId xmlns:a16="http://schemas.microsoft.com/office/drawing/2014/main" xmlns="" id="{B3E82599-F9D2-824D-AC3F-C682B85320AB}"/>
              </a:ext>
            </a:extLst>
          </p:cNvPr>
          <p:cNvSpPr/>
          <p:nvPr/>
        </p:nvSpPr>
        <p:spPr>
          <a:xfrm>
            <a:off x="2182640" y="4589024"/>
            <a:ext cx="891067" cy="719943"/>
          </a:xfrm>
          <a:prstGeom prst="round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缺点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圆角矩形 12">
            <a:extLst>
              <a:ext uri="{FF2B5EF4-FFF2-40B4-BE49-F238E27FC236}">
                <a16:creationId xmlns:a16="http://schemas.microsoft.com/office/drawing/2014/main" xmlns="" id="{B3E82599-F9D2-824D-AC3F-C682B85320AB}"/>
              </a:ext>
            </a:extLst>
          </p:cNvPr>
          <p:cNvSpPr/>
          <p:nvPr/>
        </p:nvSpPr>
        <p:spPr>
          <a:xfrm>
            <a:off x="2259379" y="2469546"/>
            <a:ext cx="891066" cy="720000"/>
          </a:xfrm>
          <a:prstGeom prst="round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优点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21969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761240" cy="107721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经济景气指数分析法</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47</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（四）合成指数分析法</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7" name="圆角矩形 13">
            <a:extLst>
              <a:ext uri="{FF2B5EF4-FFF2-40B4-BE49-F238E27FC236}">
                <a16:creationId xmlns:a16="http://schemas.microsoft.com/office/drawing/2014/main" xmlns="" id="{0B48BAD7-F99D-D24A-AE01-69C297AD6A47}"/>
              </a:ext>
            </a:extLst>
          </p:cNvPr>
          <p:cNvSpPr/>
          <p:nvPr/>
        </p:nvSpPr>
        <p:spPr>
          <a:xfrm>
            <a:off x="659954" y="2957187"/>
            <a:ext cx="1763296" cy="1322232"/>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１． ＣＩ 的编制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BEE49575-DDC8-469A-82A3-4D5B6639AC34}"/>
              </a:ext>
            </a:extLst>
          </p:cNvPr>
          <p:cNvSpPr/>
          <p:nvPr/>
        </p:nvSpPr>
        <p:spPr>
          <a:xfrm>
            <a:off x="6937999" y="1764216"/>
            <a:ext cx="5254000" cy="2585987"/>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4">
            <a:extLst>
              <a:ext uri="{FF2B5EF4-FFF2-40B4-BE49-F238E27FC236}">
                <a16:creationId xmlns:a16="http://schemas.microsoft.com/office/drawing/2014/main" xmlns="" id="{B3E82599-F9D2-824D-AC3F-C682B85320AB}"/>
              </a:ext>
            </a:extLst>
          </p:cNvPr>
          <p:cNvSpPr/>
          <p:nvPr/>
        </p:nvSpPr>
        <p:spPr>
          <a:xfrm>
            <a:off x="3279743" y="2085863"/>
            <a:ext cx="2847211"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美国商务部的合成指数计算方法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圆角矩形 18">
            <a:extLst>
              <a:ext uri="{FF2B5EF4-FFF2-40B4-BE49-F238E27FC236}">
                <a16:creationId xmlns:a16="http://schemas.microsoft.com/office/drawing/2014/main" xmlns="" id="{B3E82599-F9D2-824D-AC3F-C682B85320AB}"/>
              </a:ext>
            </a:extLst>
          </p:cNvPr>
          <p:cNvSpPr/>
          <p:nvPr/>
        </p:nvSpPr>
        <p:spPr>
          <a:xfrm>
            <a:off x="3349593" y="3630203"/>
            <a:ext cx="2847211" cy="720000"/>
          </a:xfrm>
          <a:prstGeom prst="roundRect">
            <a:avLst/>
          </a:prstGeo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经济合作与发展组织（</a:t>
            </a:r>
            <a:r>
              <a:rPr lang="en-US" altLang="zh-CN" sz="2000" b="1" dirty="0">
                <a:solidFill>
                  <a:schemeClr val="bg1"/>
                </a:solidFill>
                <a:latin typeface="微软雅黑" panose="020B0503020204020204" pitchFamily="34" charset="-122"/>
                <a:ea typeface="微软雅黑" panose="020B0503020204020204" pitchFamily="34" charset="-122"/>
              </a:rPr>
              <a:t>OECD</a:t>
            </a:r>
            <a:r>
              <a:rPr lang="zh-CN" altLang="en-US" sz="2000" b="1" dirty="0">
                <a:solidFill>
                  <a:schemeClr val="bg1"/>
                </a:solidFill>
                <a:latin typeface="微软雅黑" panose="020B0503020204020204" pitchFamily="34" charset="-122"/>
                <a:ea typeface="微软雅黑" panose="020B0503020204020204" pitchFamily="34" charset="-122"/>
              </a:rPr>
              <a:t>）的计算方法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 name="圆角矩形 19">
            <a:extLst>
              <a:ext uri="{FF2B5EF4-FFF2-40B4-BE49-F238E27FC236}">
                <a16:creationId xmlns:a16="http://schemas.microsoft.com/office/drawing/2014/main" xmlns="" id="{B3E82599-F9D2-824D-AC3F-C682B85320AB}"/>
              </a:ext>
            </a:extLst>
          </p:cNvPr>
          <p:cNvSpPr/>
          <p:nvPr/>
        </p:nvSpPr>
        <p:spPr>
          <a:xfrm>
            <a:off x="3279744" y="5080627"/>
            <a:ext cx="2847211" cy="685983"/>
          </a:xfrm>
          <a:prstGeom prst="round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日本经济企划厅的方法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 name="左大括号 22"/>
          <p:cNvSpPr/>
          <p:nvPr/>
        </p:nvSpPr>
        <p:spPr>
          <a:xfrm>
            <a:off x="2611906" y="2367900"/>
            <a:ext cx="667838" cy="32086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p:cNvSpPr txBox="1"/>
          <p:nvPr/>
        </p:nvSpPr>
        <p:spPr>
          <a:xfrm>
            <a:off x="7034981" y="1870911"/>
            <a:ext cx="5157018" cy="2246769"/>
          </a:xfrm>
          <a:prstGeom prst="rect">
            <a:avLst/>
          </a:prstGeom>
          <a:noFill/>
        </p:spPr>
        <p:txBody>
          <a:bodyPr wrap="square" rtlCol="0">
            <a:spAutoFit/>
          </a:bodyPr>
          <a:lstStyle/>
          <a:p>
            <a:pPr>
              <a:spcBef>
                <a:spcPts val="600"/>
              </a:spcBef>
              <a:spcAft>
                <a:spcPts val="600"/>
              </a:spcAft>
            </a:pPr>
            <a:r>
              <a:rPr lang="zh-CN" altLang="en-US" sz="2000" b="1" dirty="0">
                <a:latin typeface="宋体" panose="02010600030101010101" pitchFamily="2" charset="-122"/>
                <a:ea typeface="宋体" panose="02010600030101010101" pitchFamily="2" charset="-122"/>
              </a:rPr>
              <a:t>第一步，求指标的对称变化率并将其标准化。</a:t>
            </a:r>
          </a:p>
          <a:p>
            <a:pPr>
              <a:spcBef>
                <a:spcPts val="600"/>
              </a:spcBef>
              <a:spcAft>
                <a:spcPts val="600"/>
              </a:spcAft>
            </a:pPr>
            <a:r>
              <a:rPr lang="zh-CN" altLang="en-US" sz="2000" b="1" dirty="0">
                <a:latin typeface="宋体" panose="02010600030101010101" pitchFamily="2" charset="-122"/>
                <a:ea typeface="宋体" panose="02010600030101010101" pitchFamily="2" charset="-122"/>
              </a:rPr>
              <a:t>第二步，求各指标组的标准化平均变化率。</a:t>
            </a:r>
          </a:p>
          <a:p>
            <a:pPr>
              <a:spcBef>
                <a:spcPts val="600"/>
              </a:spcBef>
              <a:spcAft>
                <a:spcPts val="600"/>
              </a:spcAft>
            </a:pPr>
            <a:r>
              <a:rPr lang="zh-CN" altLang="en-US" sz="2000" b="1" dirty="0">
                <a:latin typeface="宋体" panose="02010600030101010101" pitchFamily="2" charset="-122"/>
                <a:ea typeface="宋体" panose="02010600030101010101" pitchFamily="2" charset="-122"/>
              </a:rPr>
              <a:t>第三步，求初始合成指数Ｉ</a:t>
            </a:r>
            <a:r>
              <a:rPr lang="zh-CN" altLang="en-US" sz="2000" b="1" baseline="-25000" dirty="0">
                <a:latin typeface="宋体" panose="02010600030101010101" pitchFamily="2" charset="-122"/>
                <a:ea typeface="宋体" panose="02010600030101010101" pitchFamily="2" charset="-122"/>
              </a:rPr>
              <a:t>ｊ</a:t>
            </a:r>
            <a:r>
              <a:rPr lang="zh-CN" altLang="en-US" sz="2000" b="1" dirty="0">
                <a:latin typeface="宋体" panose="02010600030101010101" pitchFamily="2" charset="-122"/>
                <a:ea typeface="宋体" panose="02010600030101010101" pitchFamily="2" charset="-122"/>
              </a:rPr>
              <a:t>（ｔ）。</a:t>
            </a:r>
          </a:p>
          <a:p>
            <a:pPr>
              <a:spcBef>
                <a:spcPts val="600"/>
              </a:spcBef>
              <a:spcAft>
                <a:spcPts val="600"/>
              </a:spcAft>
            </a:pPr>
            <a:r>
              <a:rPr lang="zh-CN" altLang="en-US" sz="2000" b="1" dirty="0">
                <a:latin typeface="宋体" panose="02010600030101010101" pitchFamily="2" charset="-122"/>
                <a:ea typeface="宋体" panose="02010600030101010101" pitchFamily="2" charset="-122"/>
              </a:rPr>
              <a:t>第四步，趋势调整。</a:t>
            </a:r>
          </a:p>
          <a:p>
            <a:pPr>
              <a:spcBef>
                <a:spcPts val="600"/>
              </a:spcBef>
              <a:spcAft>
                <a:spcPts val="600"/>
              </a:spcAft>
            </a:pPr>
            <a:r>
              <a:rPr lang="zh-CN" altLang="en-US" sz="2000" b="1" dirty="0">
                <a:latin typeface="宋体" panose="02010600030101010101" pitchFamily="2" charset="-122"/>
                <a:ea typeface="宋体" panose="02010600030101010101" pitchFamily="2" charset="-122"/>
              </a:rPr>
              <a:t>第五步，计算合成指数。</a:t>
            </a:r>
            <a:endParaRPr lang="en-US" altLang="zh-CN" sz="2000" b="1" dirty="0" smtClean="0">
              <a:latin typeface="宋体" panose="02010600030101010101" pitchFamily="2" charset="-122"/>
              <a:ea typeface="宋体" panose="02010600030101010101" pitchFamily="2" charset="-122"/>
            </a:endParaRPr>
          </a:p>
        </p:txBody>
      </p:sp>
      <p:sp>
        <p:nvSpPr>
          <p:cNvPr id="10" name="右箭头 9"/>
          <p:cNvSpPr/>
          <p:nvPr/>
        </p:nvSpPr>
        <p:spPr>
          <a:xfrm>
            <a:off x="6223936" y="2367900"/>
            <a:ext cx="686801" cy="242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99023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761240" cy="1077218"/>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经济景气指数分析法</a:t>
            </a: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48</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（四）合成指数分析法</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7" name="圆角矩形 13">
            <a:extLst>
              <a:ext uri="{FF2B5EF4-FFF2-40B4-BE49-F238E27FC236}">
                <a16:creationId xmlns:a16="http://schemas.microsoft.com/office/drawing/2014/main" xmlns="" id="{0B48BAD7-F99D-D24A-AE01-69C297AD6A47}"/>
              </a:ext>
            </a:extLst>
          </p:cNvPr>
          <p:cNvSpPr/>
          <p:nvPr/>
        </p:nvSpPr>
        <p:spPr>
          <a:xfrm>
            <a:off x="659954" y="2957187"/>
            <a:ext cx="1948444" cy="1659058"/>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２． 对ＣＩ 变化的解释</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BEE49575-DDC8-469A-82A3-4D5B6639AC34}"/>
              </a:ext>
            </a:extLst>
          </p:cNvPr>
          <p:cNvSpPr/>
          <p:nvPr/>
        </p:nvSpPr>
        <p:spPr>
          <a:xfrm>
            <a:off x="6937999" y="1764216"/>
            <a:ext cx="5254000" cy="2045687"/>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4">
            <a:extLst>
              <a:ext uri="{FF2B5EF4-FFF2-40B4-BE49-F238E27FC236}">
                <a16:creationId xmlns:a16="http://schemas.microsoft.com/office/drawing/2014/main" xmlns="" id="{B3E82599-F9D2-824D-AC3F-C682B85320AB}"/>
              </a:ext>
            </a:extLst>
          </p:cNvPr>
          <p:cNvSpPr/>
          <p:nvPr/>
        </p:nvSpPr>
        <p:spPr>
          <a:xfrm>
            <a:off x="3279743" y="2085863"/>
            <a:ext cx="2847211"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“２ 个月下降／上升法则”</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 name="圆角矩形 19">
            <a:extLst>
              <a:ext uri="{FF2B5EF4-FFF2-40B4-BE49-F238E27FC236}">
                <a16:creationId xmlns:a16="http://schemas.microsoft.com/office/drawing/2014/main" xmlns="" id="{B3E82599-F9D2-824D-AC3F-C682B85320AB}"/>
              </a:ext>
            </a:extLst>
          </p:cNvPr>
          <p:cNvSpPr/>
          <p:nvPr/>
        </p:nvSpPr>
        <p:spPr>
          <a:xfrm>
            <a:off x="3279744" y="5080627"/>
            <a:ext cx="2847211" cy="685983"/>
          </a:xfrm>
          <a:prstGeom prst="round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“值阈法”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 name="左大括号 22"/>
          <p:cNvSpPr/>
          <p:nvPr/>
        </p:nvSpPr>
        <p:spPr>
          <a:xfrm>
            <a:off x="2611906" y="2367900"/>
            <a:ext cx="667838" cy="32086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p:cNvSpPr txBox="1"/>
          <p:nvPr/>
        </p:nvSpPr>
        <p:spPr>
          <a:xfrm>
            <a:off x="7034981" y="1870911"/>
            <a:ext cx="5046176" cy="1938992"/>
          </a:xfrm>
          <a:prstGeom prst="rect">
            <a:avLst/>
          </a:prstGeom>
          <a:noFill/>
        </p:spPr>
        <p:txBody>
          <a:bodyPr wrap="square" rtlCol="0">
            <a:spAutoFit/>
          </a:bodyPr>
          <a:lstStyle/>
          <a:p>
            <a:pPr>
              <a:lnSpc>
                <a:spcPct val="150000"/>
              </a:lnSpc>
              <a:spcBef>
                <a:spcPts val="600"/>
              </a:spcBef>
              <a:spcAft>
                <a:spcPts val="600"/>
              </a:spcAft>
            </a:pPr>
            <a:r>
              <a:rPr lang="zh-CN" altLang="en-US" sz="2000" b="1" dirty="0">
                <a:latin typeface="宋体" panose="02010600030101010101" pitchFamily="2" charset="-122"/>
                <a:ea typeface="宋体" panose="02010600030101010101" pitchFamily="2" charset="-122"/>
              </a:rPr>
              <a:t>在扩张阶段，当综合指数连续２ 个月下降，则意味着经济可能会走向衰退；</a:t>
            </a:r>
            <a:r>
              <a:rPr lang="zh-CN" altLang="en-US" sz="2000" b="1" dirty="0" smtClean="0">
                <a:latin typeface="宋体" panose="02010600030101010101" pitchFamily="2" charset="-122"/>
                <a:ea typeface="宋体" panose="02010600030101010101" pitchFamily="2" charset="-122"/>
              </a:rPr>
              <a:t>在收缩</a:t>
            </a:r>
            <a:r>
              <a:rPr lang="zh-CN" altLang="en-US" sz="2000" b="1" dirty="0">
                <a:latin typeface="宋体" panose="02010600030101010101" pitchFamily="2" charset="-122"/>
                <a:ea typeface="宋体" panose="02010600030101010101" pitchFamily="2" charset="-122"/>
              </a:rPr>
              <a:t>阶段，当综合指数连续２ 个月上升，则意味着经济要走出萧条。</a:t>
            </a:r>
            <a:endParaRPr lang="en-US" altLang="zh-CN" sz="2000" b="1" dirty="0" smtClean="0">
              <a:latin typeface="宋体" panose="02010600030101010101" pitchFamily="2" charset="-122"/>
              <a:ea typeface="宋体" panose="02010600030101010101" pitchFamily="2" charset="-122"/>
            </a:endParaRPr>
          </a:p>
        </p:txBody>
      </p:sp>
      <p:sp>
        <p:nvSpPr>
          <p:cNvPr id="10" name="右箭头 9"/>
          <p:cNvSpPr/>
          <p:nvPr/>
        </p:nvSpPr>
        <p:spPr>
          <a:xfrm>
            <a:off x="6223936" y="2367900"/>
            <a:ext cx="686801" cy="242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6126954" y="5302335"/>
            <a:ext cx="686801" cy="2425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13755" y="4032453"/>
            <a:ext cx="5397206" cy="2246769"/>
          </a:xfrm>
          <a:prstGeom prst="rect">
            <a:avLst/>
          </a:prstGeom>
          <a:noFill/>
        </p:spPr>
        <p:txBody>
          <a:bodyPr wrap="square" rtlCol="0">
            <a:spAutoFit/>
          </a:bodyPr>
          <a:lstStyle/>
          <a:p>
            <a:pPr>
              <a:spcBef>
                <a:spcPts val="600"/>
              </a:spcBef>
              <a:spcAft>
                <a:spcPts val="600"/>
              </a:spcAft>
            </a:pPr>
            <a:r>
              <a:rPr lang="zh-CN" altLang="en-US" sz="2000" b="1" dirty="0">
                <a:latin typeface="宋体" panose="02010600030101010101" pitchFamily="2" charset="-122"/>
                <a:ea typeface="宋体" panose="02010600030101010101" pitchFamily="2" charset="-122"/>
              </a:rPr>
              <a:t>如果ＣＩ 变化值落在正常阈范围内，则赋值为２；对变化值落在正常阈上限之上，则赋值为３；在下限之下，则赋值为１。在此基础上进行判断，如果值“３”持续出现２ 个月或３ 个月可以当作是一个低谷转折信号；而值“１”持续出现２ 个月或３ 个月则可以当作是一个高峰转折信号。</a:t>
            </a:r>
            <a:endParaRPr lang="en-US" altLang="zh-CN" sz="2000" b="1" dirty="0" smtClean="0">
              <a:latin typeface="宋体" panose="02010600030101010101" pitchFamily="2" charset="-122"/>
              <a:ea typeface="宋体" panose="02010600030101010101" pitchFamily="2" charset="-122"/>
            </a:endParaRPr>
          </a:p>
        </p:txBody>
      </p:sp>
      <p:sp>
        <p:nvSpPr>
          <p:cNvPr id="22" name="矩形 21">
            <a:extLst>
              <a:ext uri="{FF2B5EF4-FFF2-40B4-BE49-F238E27FC236}">
                <a16:creationId xmlns:a16="http://schemas.microsoft.com/office/drawing/2014/main" xmlns="" id="{BEE49575-DDC8-469A-82A3-4D5B6639AC34}"/>
              </a:ext>
            </a:extLst>
          </p:cNvPr>
          <p:cNvSpPr/>
          <p:nvPr/>
        </p:nvSpPr>
        <p:spPr>
          <a:xfrm>
            <a:off x="6860119" y="4085332"/>
            <a:ext cx="5331880" cy="2416440"/>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6900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二、经济景气预警分析法</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49</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（一）经济景气预警的含义</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7" name="圆角矩形 13">
            <a:extLst>
              <a:ext uri="{FF2B5EF4-FFF2-40B4-BE49-F238E27FC236}">
                <a16:creationId xmlns:a16="http://schemas.microsoft.com/office/drawing/2014/main" xmlns="" id="{0B48BAD7-F99D-D24A-AE01-69C297AD6A47}"/>
              </a:ext>
            </a:extLst>
          </p:cNvPr>
          <p:cNvSpPr/>
          <p:nvPr/>
        </p:nvSpPr>
        <p:spPr>
          <a:xfrm>
            <a:off x="803970" y="2062824"/>
            <a:ext cx="3838304" cy="852716"/>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１． 景气预警方法的提出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BEE49575-DDC8-469A-82A3-4D5B6639AC34}"/>
              </a:ext>
            </a:extLst>
          </p:cNvPr>
          <p:cNvSpPr/>
          <p:nvPr/>
        </p:nvSpPr>
        <p:spPr>
          <a:xfrm>
            <a:off x="1342118" y="3136204"/>
            <a:ext cx="9851908" cy="320269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342118" y="3136203"/>
            <a:ext cx="9555294" cy="2982035"/>
          </a:xfrm>
          <a:prstGeom prst="rect">
            <a:avLst/>
          </a:prstGeom>
          <a:noFill/>
        </p:spPr>
        <p:txBody>
          <a:bodyPr wrap="square" rtlCol="0">
            <a:spAutoFit/>
          </a:bodyPr>
          <a:lstStyle/>
          <a:p>
            <a:pPr>
              <a:lnSpc>
                <a:spcPct val="150000"/>
              </a:lnSpc>
              <a:spcBef>
                <a:spcPts val="600"/>
              </a:spcBef>
              <a:spcAft>
                <a:spcPts val="600"/>
              </a:spcAft>
            </a:pPr>
            <a:r>
              <a:rPr lang="en-US" altLang="zh-CN" b="1" dirty="0">
                <a:latin typeface="宋体" panose="02010600030101010101" pitchFamily="2" charset="-122"/>
                <a:ea typeface="宋体" panose="02010600030101010101" pitchFamily="2" charset="-122"/>
              </a:rPr>
              <a:t>20</a:t>
            </a:r>
            <a:r>
              <a:rPr lang="zh-CN" altLang="en-US" b="1" dirty="0">
                <a:latin typeface="宋体" panose="02010600030101010101" pitchFamily="2" charset="-122"/>
                <a:ea typeface="宋体" panose="02010600030101010101" pitchFamily="2" charset="-122"/>
              </a:rPr>
              <a:t>世纪</a:t>
            </a:r>
            <a:r>
              <a:rPr lang="en-US" altLang="zh-CN" b="1" dirty="0">
                <a:latin typeface="宋体" panose="02010600030101010101" pitchFamily="2" charset="-122"/>
                <a:ea typeface="宋体" panose="02010600030101010101" pitchFamily="2" charset="-122"/>
              </a:rPr>
              <a:t>50</a:t>
            </a:r>
            <a:r>
              <a:rPr lang="zh-CN" altLang="en-US" b="1" dirty="0">
                <a:latin typeface="宋体" panose="02010600030101010101" pitchFamily="2" charset="-122"/>
                <a:ea typeface="宋体" panose="02010600030101010101" pitchFamily="2" charset="-122"/>
              </a:rPr>
              <a:t>年代美国提出的“程式性调控制度”和法国的“经济警告指标”。</a:t>
            </a:r>
          </a:p>
          <a:p>
            <a:pPr>
              <a:lnSpc>
                <a:spcPct val="150000"/>
              </a:lnSpc>
              <a:spcBef>
                <a:spcPts val="600"/>
              </a:spcBef>
              <a:spcAft>
                <a:spcPts val="600"/>
              </a:spcAft>
            </a:pPr>
            <a:r>
              <a:rPr lang="en-US" altLang="zh-CN" b="1" dirty="0">
                <a:latin typeface="宋体" panose="02010600030101010101" pitchFamily="2" charset="-122"/>
                <a:ea typeface="宋体" panose="02010600030101010101" pitchFamily="2" charset="-122"/>
              </a:rPr>
              <a:t>1963</a:t>
            </a:r>
            <a:r>
              <a:rPr lang="zh-CN" altLang="en-US" b="1" dirty="0">
                <a:latin typeface="宋体" panose="02010600030101010101" pitchFamily="2" charset="-122"/>
                <a:ea typeface="宋体" panose="02010600030101010101" pitchFamily="2" charset="-122"/>
              </a:rPr>
              <a:t>年，法国政府为了配合第四个五年计划制定了“景气政策信号制度”，借助不同的信号灯颜色，对宏观经济做出简明、直观的评价</a:t>
            </a:r>
          </a:p>
          <a:p>
            <a:pPr>
              <a:lnSpc>
                <a:spcPct val="150000"/>
              </a:lnSpc>
              <a:spcBef>
                <a:spcPts val="600"/>
              </a:spcBef>
              <a:spcAft>
                <a:spcPts val="600"/>
              </a:spcAft>
            </a:pPr>
            <a:r>
              <a:rPr lang="en-US" altLang="zh-CN" b="1" dirty="0">
                <a:latin typeface="宋体" panose="02010600030101010101" pitchFamily="2" charset="-122"/>
                <a:ea typeface="宋体" panose="02010600030101010101" pitchFamily="2" charset="-122"/>
              </a:rPr>
              <a:t>1966</a:t>
            </a:r>
            <a:r>
              <a:rPr lang="zh-CN" altLang="en-US" b="1" dirty="0">
                <a:latin typeface="宋体" panose="02010600030101010101" pitchFamily="2" charset="-122"/>
                <a:ea typeface="宋体" panose="02010600030101010101" pitchFamily="2" charset="-122"/>
              </a:rPr>
              <a:t>年，日本在吸收美、法两国经验的基础上，研究自己的经济监测方法，设置并提出了自己的“景气警告指标”。该方法包括１１ 项监测指标。</a:t>
            </a:r>
          </a:p>
          <a:p>
            <a:pPr>
              <a:lnSpc>
                <a:spcPct val="150000"/>
              </a:lnSpc>
              <a:spcBef>
                <a:spcPts val="600"/>
              </a:spcBef>
              <a:spcAft>
                <a:spcPts val="600"/>
              </a:spcAft>
            </a:pPr>
            <a:r>
              <a:rPr lang="en-US" altLang="zh-CN" b="1" dirty="0">
                <a:latin typeface="宋体" panose="02010600030101010101" pitchFamily="2" charset="-122"/>
                <a:ea typeface="宋体" panose="02010600030101010101" pitchFamily="2" charset="-122"/>
              </a:rPr>
              <a:t>1970</a:t>
            </a:r>
            <a:r>
              <a:rPr lang="zh-CN" altLang="en-US" b="1" dirty="0">
                <a:latin typeface="宋体" panose="02010600030101010101" pitchFamily="2" charset="-122"/>
                <a:ea typeface="宋体" panose="02010600030101010101" pitchFamily="2" charset="-122"/>
              </a:rPr>
              <a:t>年，德国也由国会专家委员会编制了类似的警告指数。</a:t>
            </a:r>
            <a:endParaRPr lang="en-US" altLang="zh-CN"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90545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8454559" cy="584775"/>
          </a:xfrm>
          <a:prstGeom prst="rect">
            <a:avLst/>
          </a:prstGeom>
        </p:spPr>
        <p:txBody>
          <a:bodyPr wrap="none">
            <a:spAutoFit/>
          </a:bodyPr>
          <a:lstStyle/>
          <a:p>
            <a:r>
              <a:rPr lang="zh-CN" altLang="en-US" sz="3000" b="1" dirty="0">
                <a:solidFill>
                  <a:schemeClr val="bg1"/>
                </a:solidFill>
              </a:rPr>
              <a:t> 一</a:t>
            </a:r>
            <a:r>
              <a:rPr lang="zh-CN" altLang="en-US" sz="3000" b="1" dirty="0" smtClean="0">
                <a:solidFill>
                  <a:schemeClr val="bg1"/>
                </a:solidFill>
              </a:rPr>
              <a:t>、</a:t>
            </a:r>
            <a:r>
              <a:rPr lang="zh-CN" altLang="en-US" sz="3200" b="1" dirty="0">
                <a:solidFill>
                  <a:schemeClr val="bg1"/>
                </a:solidFill>
                <a:latin typeface="微软雅黑" panose="020B0503020204020204" pitchFamily="34" charset="-122"/>
                <a:ea typeface="微软雅黑" panose="020B0503020204020204" pitchFamily="34" charset="-122"/>
              </a:rPr>
              <a:t>宏观价格指数统计的发展历程与基本</a:t>
            </a:r>
            <a:r>
              <a:rPr lang="zh-CN" altLang="en-US" sz="3200" b="1" dirty="0" smtClean="0">
                <a:solidFill>
                  <a:schemeClr val="bg1"/>
                </a:solidFill>
                <a:latin typeface="微软雅黑" panose="020B0503020204020204" pitchFamily="34" charset="-122"/>
                <a:ea typeface="微软雅黑" panose="020B0503020204020204" pitchFamily="34" charset="-122"/>
              </a:rPr>
              <a:t>步骤</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5</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39791" y="1337071"/>
            <a:ext cx="7351302" cy="1569660"/>
          </a:xfrm>
          <a:prstGeom prst="rect">
            <a:avLst/>
          </a:prstGeom>
        </p:spPr>
        <p:txBody>
          <a:bodyPr wrap="square">
            <a:spAutoFit/>
          </a:bodyPr>
          <a:lstStyle/>
          <a:p>
            <a:pPr>
              <a:lnSpc>
                <a:spcPct val="200000"/>
              </a:lnSpc>
            </a:pPr>
            <a:r>
              <a:rPr lang="zh-CN" altLang="en-US" sz="2400" b="1" dirty="0"/>
              <a:t>（一）宏观价格指数统计的发展历程</a:t>
            </a:r>
          </a:p>
          <a:p>
            <a:pPr>
              <a:lnSpc>
                <a:spcPct val="200000"/>
              </a:lnSpc>
            </a:pPr>
            <a:r>
              <a:rPr lang="zh-CN" altLang="en-US" sz="2400" b="1" dirty="0"/>
              <a:t>（二）宏观价格指数统计的基本步骤</a:t>
            </a:r>
            <a:endParaRPr lang="zh-CN" altLang="en-US" sz="2400" dirty="0"/>
          </a:p>
        </p:txBody>
      </p:sp>
      <p:sp>
        <p:nvSpPr>
          <p:cNvPr id="2" name="矩形 1">
            <a:extLst>
              <a:ext uri="{FF2B5EF4-FFF2-40B4-BE49-F238E27FC236}">
                <a16:creationId xmlns:a16="http://schemas.microsoft.com/office/drawing/2014/main" xmlns="" id="{50BDB906-8752-0344-B067-FC8E60592C98}"/>
              </a:ext>
            </a:extLst>
          </p:cNvPr>
          <p:cNvSpPr/>
          <p:nvPr/>
        </p:nvSpPr>
        <p:spPr>
          <a:xfrm>
            <a:off x="8146472" y="6554651"/>
            <a:ext cx="2650341"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pic>
        <p:nvPicPr>
          <p:cNvPr id="10" name="图片 9"/>
          <p:cNvPicPr>
            <a:picLocks noChangeAspect="1"/>
          </p:cNvPicPr>
          <p:nvPr/>
        </p:nvPicPr>
        <p:blipFill>
          <a:blip r:embed="rId2"/>
          <a:stretch>
            <a:fillRect/>
          </a:stretch>
        </p:blipFill>
        <p:spPr>
          <a:xfrm>
            <a:off x="2108616" y="3185943"/>
            <a:ext cx="8046766" cy="2945222"/>
          </a:xfrm>
          <a:prstGeom prst="rect">
            <a:avLst/>
          </a:prstGeom>
        </p:spPr>
      </p:pic>
      <p:sp>
        <p:nvSpPr>
          <p:cNvPr id="17" name="矩形 16">
            <a:extLst>
              <a:ext uri="{FF2B5EF4-FFF2-40B4-BE49-F238E27FC236}">
                <a16:creationId xmlns:a16="http://schemas.microsoft.com/office/drawing/2014/main" xmlns="" id="{BEE49575-DDC8-469A-82A3-4D5B6639AC34}"/>
              </a:ext>
            </a:extLst>
          </p:cNvPr>
          <p:cNvSpPr/>
          <p:nvPr/>
        </p:nvSpPr>
        <p:spPr>
          <a:xfrm>
            <a:off x="2108616" y="2906731"/>
            <a:ext cx="8046766"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65601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416594" cy="553998"/>
          </a:xfrm>
          <a:prstGeom prst="rect">
            <a:avLst/>
          </a:prstGeom>
        </p:spPr>
        <p:txBody>
          <a:bodyPr wrap="none">
            <a:spAutoFit/>
          </a:bodyPr>
          <a:lstStyle/>
          <a:p>
            <a:r>
              <a:rPr lang="zh-CN" altLang="en-US" sz="3000" b="1" dirty="0">
                <a:solidFill>
                  <a:schemeClr val="bg1"/>
                </a:solidFill>
              </a:rPr>
              <a:t>二、经济景气预警分析法</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50</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（一）经济景气预警的含义</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7" name="圆角矩形 13">
            <a:extLst>
              <a:ext uri="{FF2B5EF4-FFF2-40B4-BE49-F238E27FC236}">
                <a16:creationId xmlns:a16="http://schemas.microsoft.com/office/drawing/2014/main" xmlns="" id="{0B48BAD7-F99D-D24A-AE01-69C297AD6A47}"/>
              </a:ext>
            </a:extLst>
          </p:cNvPr>
          <p:cNvSpPr/>
          <p:nvPr/>
        </p:nvSpPr>
        <p:spPr>
          <a:xfrm>
            <a:off x="803970" y="2062824"/>
            <a:ext cx="5213372" cy="852716"/>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lnSpc>
                <a:spcPct val="150000"/>
              </a:lnSpc>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２． 经济景气预警方法的基本原理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BEE49575-DDC8-469A-82A3-4D5B6639AC34}"/>
              </a:ext>
            </a:extLst>
          </p:cNvPr>
          <p:cNvSpPr/>
          <p:nvPr/>
        </p:nvSpPr>
        <p:spPr>
          <a:xfrm>
            <a:off x="1710813" y="3298436"/>
            <a:ext cx="8849032" cy="2615667"/>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976291" y="3298436"/>
            <a:ext cx="8082101" cy="2308324"/>
          </a:xfrm>
          <a:prstGeom prst="rect">
            <a:avLst/>
          </a:prstGeom>
          <a:noFill/>
        </p:spPr>
        <p:txBody>
          <a:bodyPr wrap="square" rtlCol="0">
            <a:spAutoFit/>
          </a:bodyPr>
          <a:lstStyle/>
          <a:p>
            <a:pPr>
              <a:lnSpc>
                <a:spcPct val="200000"/>
              </a:lnSpc>
              <a:spcBef>
                <a:spcPts val="600"/>
              </a:spcBef>
              <a:spcAft>
                <a:spcPts val="600"/>
              </a:spcAft>
            </a:pPr>
            <a:r>
              <a:rPr lang="zh-CN" altLang="en-US" b="1" dirty="0" smtClean="0">
                <a:latin typeface="宋体" panose="02010600030101010101" pitchFamily="2" charset="-122"/>
                <a:ea typeface="宋体" panose="02010600030101010101" pitchFamily="2" charset="-122"/>
              </a:rPr>
              <a:t>     对</a:t>
            </a:r>
            <a:r>
              <a:rPr lang="zh-CN" altLang="en-US" b="1" dirty="0">
                <a:latin typeface="宋体" panose="02010600030101010101" pitchFamily="2" charset="-122"/>
                <a:ea typeface="宋体" panose="02010600030101010101" pitchFamily="2" charset="-122"/>
              </a:rPr>
              <a:t>一组反映经济发展状况的敏感性指标，运用有关的数据处理方法将一组指标合并为一个综合性的指标，然后通过用一组类似交通管制的红、黄、绿、浅蓝、蓝灯的信号标志系统，对这组指标和综合指标所代表的经济周期波动状况发出预警信号，通过观察信号灯的变化情况，来判断未来经济发展的趋势。</a:t>
            </a:r>
            <a:endParaRPr lang="en-US" altLang="zh-CN"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82943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4416594" cy="1046440"/>
          </a:xfrm>
          <a:prstGeom prst="rect">
            <a:avLst/>
          </a:prstGeom>
        </p:spPr>
        <p:txBody>
          <a:bodyPr wrap="none">
            <a:spAutoFit/>
          </a:bodyPr>
          <a:lstStyle/>
          <a:p>
            <a:r>
              <a:rPr lang="zh-CN" altLang="en-US" sz="3000" b="1" dirty="0">
                <a:solidFill>
                  <a:schemeClr val="bg1"/>
                </a:solidFill>
              </a:rPr>
              <a:t>二、经济景气预警分析法</a:t>
            </a:r>
            <a:endParaRPr lang="zh-CN" altLang="en-US" sz="3200" b="1" dirty="0">
              <a:solidFill>
                <a:schemeClr val="bg1"/>
              </a:solidFill>
              <a:latin typeface="微软雅黑" panose="020B0503020204020204" pitchFamily="34" charset="-122"/>
              <a:ea typeface="微软雅黑" panose="020B0503020204020204" pitchFamily="34" charset="-122"/>
            </a:endParaRPr>
          </a:p>
          <a:p>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xmlns="" id="{B976500E-92CA-4BA0-ADD0-396092F008F6}"/>
              </a:ext>
            </a:extLst>
          </p:cNvPr>
          <p:cNvSpPr>
            <a:spLocks noGrp="1"/>
          </p:cNvSpPr>
          <p:nvPr>
            <p:ph type="sldNum" sz="quarter" idx="4"/>
          </p:nvPr>
        </p:nvSpPr>
        <p:spPr/>
        <p:txBody>
          <a:bodyPr/>
          <a:lstStyle/>
          <a:p>
            <a:fld id="{089E6A1B-787B-48C2-89E0-46ED219FD4E0}" type="slidenum">
              <a:rPr lang="zh-CN" altLang="en-US" smtClean="0"/>
              <a:pPr/>
              <a:t>51</a:t>
            </a:fld>
            <a:endParaRPr lang="zh-CN" altLang="en-US" dirty="0"/>
          </a:p>
        </p:txBody>
      </p:sp>
      <p:sp>
        <p:nvSpPr>
          <p:cNvPr id="18" name="矩形 17">
            <a:extLst>
              <a:ext uri="{FF2B5EF4-FFF2-40B4-BE49-F238E27FC236}">
                <a16:creationId xmlns:a16="http://schemas.microsoft.com/office/drawing/2014/main" xmlns="" id="{94760A18-BD02-6649-B8EF-D9E837D5A5D3}"/>
              </a:ext>
            </a:extLst>
          </p:cNvPr>
          <p:cNvSpPr/>
          <p:nvPr/>
        </p:nvSpPr>
        <p:spPr>
          <a:xfrm>
            <a:off x="1053646" y="1122605"/>
            <a:ext cx="7351302" cy="719556"/>
          </a:xfrm>
          <a:prstGeom prst="rect">
            <a:avLst/>
          </a:prstGeom>
        </p:spPr>
        <p:txBody>
          <a:bodyPr wrap="square">
            <a:spAutoFit/>
          </a:bodyPr>
          <a:lstStyle/>
          <a:p>
            <a:pPr>
              <a:lnSpc>
                <a:spcPct val="200000"/>
              </a:lnSpc>
            </a:pPr>
            <a:r>
              <a:rPr lang="zh-CN" altLang="en-US" sz="2400" b="1" dirty="0"/>
              <a:t>（二）经济景气预警分析法的步骤</a:t>
            </a:r>
            <a:endParaRPr lang="en-US" altLang="zh-CN" sz="2400" b="1" dirty="0" smtClean="0"/>
          </a:p>
        </p:txBody>
      </p:sp>
      <p:sp>
        <p:nvSpPr>
          <p:cNvPr id="2" name="矩形 1">
            <a:extLst>
              <a:ext uri="{FF2B5EF4-FFF2-40B4-BE49-F238E27FC236}">
                <a16:creationId xmlns:a16="http://schemas.microsoft.com/office/drawing/2014/main" xmlns="" id="{50BDB906-8752-0344-B067-FC8E60592C98}"/>
              </a:ext>
            </a:extLst>
          </p:cNvPr>
          <p:cNvSpPr/>
          <p:nvPr/>
        </p:nvSpPr>
        <p:spPr>
          <a:xfrm>
            <a:off x="7675418" y="6554651"/>
            <a:ext cx="3121395"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CH5-4 </a:t>
            </a:r>
            <a:r>
              <a:rPr lang="zh-CN" altLang="en-US" dirty="0" smtClean="0">
                <a:latin typeface="KaiTi" panose="02010609060101010101" pitchFamily="49" charset="-122"/>
                <a:ea typeface="KaiTi" panose="02010609060101010101" pitchFamily="49" charset="-122"/>
              </a:rPr>
              <a:t>经济</a:t>
            </a:r>
            <a:r>
              <a:rPr lang="zh-CN" altLang="en-US" dirty="0">
                <a:latin typeface="KaiTi" panose="02010609060101010101" pitchFamily="49" charset="-122"/>
                <a:ea typeface="KaiTi" panose="02010609060101010101" pitchFamily="49" charset="-122"/>
              </a:rPr>
              <a:t>景气分析</a:t>
            </a:r>
            <a:endParaRPr lang="zh-CN" altLang="en-US" dirty="0">
              <a:latin typeface="KaiTi" panose="02010609060101010101" pitchFamily="49" charset="-122"/>
              <a:ea typeface="KaiTi" panose="02010609060101010101" pitchFamily="49" charset="-122"/>
            </a:endParaRPr>
          </a:p>
        </p:txBody>
      </p:sp>
      <p:sp>
        <p:nvSpPr>
          <p:cNvPr id="16" name="圆角矩形 14">
            <a:extLst>
              <a:ext uri="{FF2B5EF4-FFF2-40B4-BE49-F238E27FC236}">
                <a16:creationId xmlns:a16="http://schemas.microsoft.com/office/drawing/2014/main" xmlns="" id="{B3E82599-F9D2-824D-AC3F-C682B85320AB}"/>
              </a:ext>
            </a:extLst>
          </p:cNvPr>
          <p:cNvSpPr/>
          <p:nvPr/>
        </p:nvSpPr>
        <p:spPr>
          <a:xfrm>
            <a:off x="1053647" y="2169045"/>
            <a:ext cx="3120148"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１． 景气预警指标的选择</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圆角矩形 18">
            <a:extLst>
              <a:ext uri="{FF2B5EF4-FFF2-40B4-BE49-F238E27FC236}">
                <a16:creationId xmlns:a16="http://schemas.microsoft.com/office/drawing/2014/main" xmlns="" id="{B3E82599-F9D2-824D-AC3F-C682B85320AB}"/>
              </a:ext>
            </a:extLst>
          </p:cNvPr>
          <p:cNvSpPr/>
          <p:nvPr/>
        </p:nvSpPr>
        <p:spPr>
          <a:xfrm>
            <a:off x="1053646" y="3397680"/>
            <a:ext cx="3120148" cy="720000"/>
          </a:xfrm>
          <a:prstGeom prst="roundRect">
            <a:avLst/>
          </a:prstGeo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２． 确定单个景气预警指标的预警界限值</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 name="圆角矩形 19">
            <a:extLst>
              <a:ext uri="{FF2B5EF4-FFF2-40B4-BE49-F238E27FC236}">
                <a16:creationId xmlns:a16="http://schemas.microsoft.com/office/drawing/2014/main" xmlns="" id="{B3E82599-F9D2-824D-AC3F-C682B85320AB}"/>
              </a:ext>
            </a:extLst>
          </p:cNvPr>
          <p:cNvSpPr/>
          <p:nvPr/>
        </p:nvSpPr>
        <p:spPr>
          <a:xfrm>
            <a:off x="1053646" y="4785659"/>
            <a:ext cx="3120148" cy="887540"/>
          </a:xfrm>
          <a:prstGeom prst="round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３． 综合指标得分的确定与信号灯颜色的确定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xmlns="" id="{706CA55D-B9A9-44FE-88CF-CFC72EDB91AF}"/>
              </a:ext>
            </a:extLst>
          </p:cNvPr>
          <p:cNvPicPr>
            <a:picLocks noChangeAspect="1"/>
          </p:cNvPicPr>
          <p:nvPr/>
        </p:nvPicPr>
        <p:blipFill rotWithShape="1">
          <a:blip r:embed="rId2">
            <a:extLst>
              <a:ext uri="{28A0092B-C50C-407E-A947-70E740481C1C}">
                <a14:useLocalDpi xmlns:a14="http://schemas.microsoft.com/office/drawing/2010/main" val="0"/>
              </a:ext>
            </a:extLst>
          </a:blip>
          <a:srcRect b="17228"/>
          <a:stretch/>
        </p:blipFill>
        <p:spPr>
          <a:xfrm>
            <a:off x="4586748" y="2271252"/>
            <a:ext cx="7813075" cy="4231205"/>
          </a:xfrm>
          <a:prstGeom prst="rect">
            <a:avLst/>
          </a:prstGeom>
        </p:spPr>
      </p:pic>
      <p:sp>
        <p:nvSpPr>
          <p:cNvPr id="21" name="矩形 20">
            <a:extLst>
              <a:ext uri="{FF2B5EF4-FFF2-40B4-BE49-F238E27FC236}">
                <a16:creationId xmlns:a16="http://schemas.microsoft.com/office/drawing/2014/main" xmlns="" id="{93F5E93A-A4FF-6943-8274-4D0931C4C8E7}"/>
              </a:ext>
            </a:extLst>
          </p:cNvPr>
          <p:cNvSpPr/>
          <p:nvPr/>
        </p:nvSpPr>
        <p:spPr>
          <a:xfrm>
            <a:off x="6607928" y="2808031"/>
            <a:ext cx="4915780" cy="1200329"/>
          </a:xfrm>
          <a:prstGeom prst="rect">
            <a:avLst/>
          </a:prstGeom>
        </p:spPr>
        <p:txBody>
          <a:bodyPr wrap="square">
            <a:spAutoFit/>
          </a:bodyPr>
          <a:lstStyle/>
          <a:p>
            <a:pPr algn="just">
              <a:lnSpc>
                <a:spcPct val="120000"/>
              </a:lnSpc>
            </a:pPr>
            <a:r>
              <a:rPr lang="zh-CN" altLang="en-US" sz="2000" b="1" dirty="0">
                <a:solidFill>
                  <a:schemeClr val="bg1"/>
                </a:solidFill>
                <a:effectLst>
                  <a:outerShdw blurRad="38100" dist="38100" dir="2700000" algn="tl">
                    <a:srgbClr val="000000">
                      <a:alpha val="43137"/>
                    </a:srgbClr>
                  </a:outerShdw>
                </a:effectLst>
              </a:rPr>
              <a:t>拓展阅读：</a:t>
            </a:r>
            <a:endParaRPr lang="en-US" altLang="zh-CN" sz="2000" b="1" dirty="0">
              <a:solidFill>
                <a:schemeClr val="bg1"/>
              </a:solidFill>
              <a:effectLst>
                <a:outerShdw blurRad="38100" dist="38100" dir="2700000" algn="tl">
                  <a:srgbClr val="000000">
                    <a:alpha val="43137"/>
                  </a:srgbClr>
                </a:outerShdw>
              </a:effectLst>
            </a:endParaRPr>
          </a:p>
          <a:p>
            <a:pPr algn="just">
              <a:lnSpc>
                <a:spcPct val="120000"/>
              </a:lnSpc>
            </a:pPr>
            <a:r>
              <a:rPr lang="zh-CN" altLang="en-US" sz="2000" b="1" u="sng" dirty="0">
                <a:solidFill>
                  <a:schemeClr val="bg1"/>
                </a:solidFill>
                <a:effectLst>
                  <a:outerShdw blurRad="38100" dist="38100" dir="2700000" algn="tl">
                    <a:srgbClr val="000000">
                      <a:alpha val="43137"/>
                    </a:srgbClr>
                  </a:outerShdw>
                </a:effectLst>
              </a:rPr>
              <a:t>专栏５－６　经济景气预警分析法在我国的应用</a:t>
            </a:r>
          </a:p>
        </p:txBody>
      </p:sp>
    </p:spTree>
    <p:extLst>
      <p:ext uri="{BB962C8B-B14F-4D97-AF65-F5344CB8AC3E}">
        <p14:creationId xmlns:p14="http://schemas.microsoft.com/office/powerpoint/2010/main" val="13014258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0485E7C-803E-41CB-90F4-A3BE77FF8B00}"/>
              </a:ext>
            </a:extLst>
          </p:cNvPr>
          <p:cNvSpPr/>
          <p:nvPr/>
        </p:nvSpPr>
        <p:spPr>
          <a:xfrm>
            <a:off x="3114673" y="2028825"/>
            <a:ext cx="5962650" cy="28003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xmlns="" id="{BF1DDD99-73BB-464A-8CA8-FF0F76F6DD2A}"/>
              </a:ext>
            </a:extLst>
          </p:cNvPr>
          <p:cNvGrpSpPr/>
          <p:nvPr/>
        </p:nvGrpSpPr>
        <p:grpSpPr>
          <a:xfrm>
            <a:off x="4290985" y="2698365"/>
            <a:ext cx="3610030" cy="1476232"/>
            <a:chOff x="791580" y="1103412"/>
            <a:chExt cx="1728192" cy="1826096"/>
          </a:xfrm>
        </p:grpSpPr>
        <p:sp>
          <p:nvSpPr>
            <p:cNvPr id="7" name="矩形 6">
              <a:extLst>
                <a:ext uri="{FF2B5EF4-FFF2-40B4-BE49-F238E27FC236}">
                  <a16:creationId xmlns:a16="http://schemas.microsoft.com/office/drawing/2014/main" xmlns="" id="{FA575E6B-EB5E-457E-B2DC-6B718925B4F4}"/>
                </a:ext>
              </a:extLst>
            </p:cNvPr>
            <p:cNvSpPr/>
            <p:nvPr/>
          </p:nvSpPr>
          <p:spPr>
            <a:xfrm rot="5400000">
              <a:off x="742628" y="1152364"/>
              <a:ext cx="1826096" cy="1728192"/>
            </a:xfrm>
            <a:prstGeom prst="rect">
              <a:avLst/>
            </a:prstGeom>
            <a:noFill/>
            <a:ln w="76200" cmpd="sng">
              <a:solidFill>
                <a:srgbClr val="00A9F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FB7A913B-47EC-499E-AE16-83D9D68C9303}"/>
                </a:ext>
              </a:extLst>
            </p:cNvPr>
            <p:cNvSpPr/>
            <p:nvPr/>
          </p:nvSpPr>
          <p:spPr>
            <a:xfrm rot="5400000">
              <a:off x="923373" y="1223614"/>
              <a:ext cx="1464606" cy="1585694"/>
            </a:xfrm>
            <a:prstGeom prst="rect">
              <a:avLst/>
            </a:prstGeom>
            <a:solidFill>
              <a:srgbClr val="00A9F3"/>
            </a:solidFill>
            <a:ln w="215900" cmpd="thickThin">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TextBox 7">
            <a:extLst>
              <a:ext uri="{FF2B5EF4-FFF2-40B4-BE49-F238E27FC236}">
                <a16:creationId xmlns:a16="http://schemas.microsoft.com/office/drawing/2014/main" xmlns="" id="{981F1076-B85A-4FB4-8E5C-4BDE7EFC904F}"/>
              </a:ext>
            </a:extLst>
          </p:cNvPr>
          <p:cNvSpPr txBox="1"/>
          <p:nvPr/>
        </p:nvSpPr>
        <p:spPr>
          <a:xfrm>
            <a:off x="5362464" y="2997088"/>
            <a:ext cx="1467068" cy="861774"/>
          </a:xfrm>
          <a:prstGeom prst="rect">
            <a:avLst/>
          </a:prstGeom>
          <a:noFill/>
        </p:spPr>
        <p:txBody>
          <a:bodyPr wrap="none" rtlCol="0">
            <a:spAutoFit/>
          </a:bodyPr>
          <a:lstStyle/>
          <a:p>
            <a:pPr algn="ctr"/>
            <a:r>
              <a:rPr lang="zh-CN" altLang="en-US" sz="5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a:t>
            </a:r>
          </a:p>
        </p:txBody>
      </p:sp>
      <p:sp>
        <p:nvSpPr>
          <p:cNvPr id="10" name="文本框 9">
            <a:extLst>
              <a:ext uri="{FF2B5EF4-FFF2-40B4-BE49-F238E27FC236}">
                <a16:creationId xmlns:a16="http://schemas.microsoft.com/office/drawing/2014/main" xmlns="" id="{90E470FE-A0AB-5144-A216-033C21DB06BC}"/>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044107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6454011" cy="553998"/>
          </a:xfrm>
          <a:prstGeom prst="rect">
            <a:avLst/>
          </a:prstGeom>
        </p:spPr>
        <p:txBody>
          <a:bodyPr wrap="none">
            <a:spAutoFit/>
          </a:bodyPr>
          <a:lstStyle/>
          <a:p>
            <a:r>
              <a:rPr lang="zh-CN" altLang="en-US" sz="3000" b="1" dirty="0">
                <a:solidFill>
                  <a:schemeClr val="bg1"/>
                </a:solidFill>
              </a:rPr>
              <a:t> 二、宏观价格指数统计中的关键细节</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xmlns="" id="{615DE961-135E-4740-8998-8805E9D8D813}"/>
              </a:ext>
            </a:extLst>
          </p:cNvPr>
          <p:cNvSpPr>
            <a:spLocks noGrp="1"/>
          </p:cNvSpPr>
          <p:nvPr>
            <p:ph type="sldNum" sz="quarter" idx="4"/>
          </p:nvPr>
        </p:nvSpPr>
        <p:spPr/>
        <p:txBody>
          <a:bodyPr/>
          <a:lstStyle/>
          <a:p>
            <a:fld id="{089E6A1B-787B-48C2-89E0-46ED219FD4E0}" type="slidenum">
              <a:rPr lang="zh-CN" altLang="en-US" smtClean="0"/>
              <a:pPr/>
              <a:t>6</a:t>
            </a:fld>
            <a:endParaRPr lang="zh-CN" altLang="en-US" dirty="0"/>
          </a:p>
        </p:txBody>
      </p:sp>
      <p:sp>
        <p:nvSpPr>
          <p:cNvPr id="16" name="矩形 15">
            <a:extLst>
              <a:ext uri="{FF2B5EF4-FFF2-40B4-BE49-F238E27FC236}">
                <a16:creationId xmlns:a16="http://schemas.microsoft.com/office/drawing/2014/main" xmlns="" id="{1C537AD4-3596-A446-BFB2-4E1A389E6F0A}"/>
              </a:ext>
            </a:extLst>
          </p:cNvPr>
          <p:cNvSpPr/>
          <p:nvPr/>
        </p:nvSpPr>
        <p:spPr>
          <a:xfrm>
            <a:off x="7994074" y="6554651"/>
            <a:ext cx="2802740"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sp>
        <p:nvSpPr>
          <p:cNvPr id="17" name="矩形 16">
            <a:extLst>
              <a:ext uri="{FF2B5EF4-FFF2-40B4-BE49-F238E27FC236}">
                <a16:creationId xmlns:a16="http://schemas.microsoft.com/office/drawing/2014/main" xmlns="" id="{94760A18-BD02-6649-B8EF-D9E837D5A5D3}"/>
              </a:ext>
            </a:extLst>
          </p:cNvPr>
          <p:cNvSpPr/>
          <p:nvPr/>
        </p:nvSpPr>
        <p:spPr>
          <a:xfrm>
            <a:off x="1039791" y="1101536"/>
            <a:ext cx="8589118" cy="5632311"/>
          </a:xfrm>
          <a:prstGeom prst="rect">
            <a:avLst/>
          </a:prstGeom>
        </p:spPr>
        <p:txBody>
          <a:bodyPr wrap="square">
            <a:spAutoFit/>
          </a:bodyPr>
          <a:lstStyle/>
          <a:p>
            <a:pPr>
              <a:lnSpc>
                <a:spcPct val="200000"/>
              </a:lnSpc>
            </a:pPr>
            <a:r>
              <a:rPr lang="zh-CN" altLang="en-US" sz="2400" b="1" dirty="0"/>
              <a:t>（一）商品样本的选择</a:t>
            </a:r>
            <a:r>
              <a:rPr lang="zh-CN" altLang="en-US" sz="2400" b="1" dirty="0" smtClean="0"/>
              <a:t>问题</a:t>
            </a:r>
            <a:endParaRPr lang="en-US" altLang="zh-CN" sz="2400" b="1" dirty="0" smtClean="0"/>
          </a:p>
          <a:p>
            <a:pPr marL="457200" indent="-457200">
              <a:lnSpc>
                <a:spcPct val="150000"/>
              </a:lnSpc>
              <a:buAutoNum type="arabicPeriod"/>
            </a:pPr>
            <a:r>
              <a:rPr lang="zh-CN" altLang="en-US" sz="2400" b="1" dirty="0" smtClean="0">
                <a:latin typeface="宋体" panose="02010600030101010101" pitchFamily="2" charset="-122"/>
                <a:ea typeface="宋体" panose="02010600030101010101" pitchFamily="2" charset="-122"/>
              </a:rPr>
              <a:t>代表性原则</a:t>
            </a:r>
            <a:endParaRPr lang="en-US" altLang="zh-CN" sz="2400" b="1" dirty="0" smtClean="0">
              <a:latin typeface="宋体" panose="02010600030101010101" pitchFamily="2" charset="-122"/>
              <a:ea typeface="宋体" panose="02010600030101010101" pitchFamily="2" charset="-122"/>
            </a:endParaRPr>
          </a:p>
          <a:p>
            <a:pPr marL="457200" indent="-457200">
              <a:lnSpc>
                <a:spcPct val="150000"/>
              </a:lnSpc>
              <a:buAutoNum type="arabicPeriod"/>
            </a:pPr>
            <a:r>
              <a:rPr lang="zh-CN" altLang="en-US" sz="2400" b="1" dirty="0">
                <a:latin typeface="宋体" panose="02010600030101010101" pitchFamily="2" charset="-122"/>
                <a:ea typeface="宋体" panose="02010600030101010101" pitchFamily="2" charset="-122"/>
              </a:rPr>
              <a:t>可比性原则</a:t>
            </a:r>
          </a:p>
          <a:p>
            <a:pPr>
              <a:lnSpc>
                <a:spcPct val="200000"/>
              </a:lnSpc>
            </a:pPr>
            <a:r>
              <a:rPr lang="zh-CN" altLang="en-US" sz="2400" b="1" dirty="0"/>
              <a:t>（二）低层加总方法的选择</a:t>
            </a:r>
            <a:r>
              <a:rPr lang="zh-CN" altLang="en-US" sz="2400" b="1" dirty="0" smtClean="0"/>
              <a:t>问题</a:t>
            </a:r>
            <a:endParaRPr lang="en-US" altLang="zh-CN" sz="2400" b="1" dirty="0" smtClean="0"/>
          </a:p>
          <a:p>
            <a:pPr marL="457200" indent="-457200">
              <a:lnSpc>
                <a:spcPct val="150000"/>
              </a:lnSpc>
              <a:buAutoNum type="arabicDbPeriod"/>
            </a:pPr>
            <a:r>
              <a:rPr lang="zh-CN" altLang="en-US" sz="2400" b="1" dirty="0" smtClean="0">
                <a:latin typeface="宋体" panose="02010600030101010101" pitchFamily="2" charset="-122"/>
                <a:ea typeface="宋体" panose="02010600030101010101" pitchFamily="2" charset="-122"/>
              </a:rPr>
              <a:t>低层</a:t>
            </a:r>
            <a:r>
              <a:rPr lang="zh-CN" altLang="en-US" sz="2400" b="1" dirty="0">
                <a:latin typeface="宋体" panose="02010600030101010101" pitchFamily="2" charset="-122"/>
                <a:ea typeface="宋体" panose="02010600030101010101" pitchFamily="2" charset="-122"/>
              </a:rPr>
              <a:t>加总的三种常用</a:t>
            </a:r>
            <a:r>
              <a:rPr lang="zh-CN" altLang="en-US" sz="2400" b="1" dirty="0" smtClean="0">
                <a:latin typeface="宋体" panose="02010600030101010101" pitchFamily="2" charset="-122"/>
                <a:ea typeface="宋体" panose="02010600030101010101" pitchFamily="2" charset="-122"/>
              </a:rPr>
              <a:t>方法</a:t>
            </a:r>
            <a:endParaRPr lang="en-US" altLang="zh-CN" sz="2400" b="1" dirty="0" smtClean="0">
              <a:latin typeface="宋体" panose="02010600030101010101" pitchFamily="2" charset="-122"/>
              <a:ea typeface="宋体" panose="02010600030101010101" pitchFamily="2" charset="-122"/>
            </a:endParaRPr>
          </a:p>
          <a:p>
            <a:pPr>
              <a:lnSpc>
                <a:spcPct val="200000"/>
              </a:lnSpc>
            </a:pPr>
            <a:endParaRPr lang="en-US" altLang="zh-CN" sz="2400" dirty="0" smtClean="0"/>
          </a:p>
          <a:p>
            <a:pPr marL="457200" indent="-457200">
              <a:lnSpc>
                <a:spcPct val="200000"/>
              </a:lnSpc>
              <a:buAutoNum type="arabicDbPeriod"/>
            </a:pPr>
            <a:endParaRPr lang="zh-CN" altLang="en-US" sz="2400" dirty="0"/>
          </a:p>
          <a:p>
            <a:pPr>
              <a:lnSpc>
                <a:spcPct val="200000"/>
              </a:lnSpc>
            </a:pPr>
            <a:endParaRPr lang="zh-CN" altLang="en-US" sz="2400" dirty="0"/>
          </a:p>
        </p:txBody>
      </p:sp>
      <p:sp>
        <p:nvSpPr>
          <p:cNvPr id="28" name="矩形 27">
            <a:extLst>
              <a:ext uri="{FF2B5EF4-FFF2-40B4-BE49-F238E27FC236}">
                <a16:creationId xmlns:a16="http://schemas.microsoft.com/office/drawing/2014/main" xmlns="" id="{BEE49575-DDC8-469A-82A3-4D5B6639AC34}"/>
              </a:ext>
            </a:extLst>
          </p:cNvPr>
          <p:cNvSpPr/>
          <p:nvPr/>
        </p:nvSpPr>
        <p:spPr>
          <a:xfrm>
            <a:off x="1053646" y="1790850"/>
            <a:ext cx="4340968" cy="1388178"/>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4">
            <a:extLst>
              <a:ext uri="{FF2B5EF4-FFF2-40B4-BE49-F238E27FC236}">
                <a16:creationId xmlns:a16="http://schemas.microsoft.com/office/drawing/2014/main" xmlns="" id="{B3E82599-F9D2-824D-AC3F-C682B85320AB}"/>
              </a:ext>
            </a:extLst>
          </p:cNvPr>
          <p:cNvSpPr/>
          <p:nvPr/>
        </p:nvSpPr>
        <p:spPr>
          <a:xfrm>
            <a:off x="1735475" y="4360902"/>
            <a:ext cx="10124015"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nSpc>
                <a:spcPct val="200000"/>
              </a:lnSpc>
            </a:pPr>
            <a:r>
              <a:rPr lang="zh-CN" altLang="en-US" sz="2000" b="1" dirty="0">
                <a:latin typeface="Times New Roman" panose="02020603050405020304" pitchFamily="18" charset="0"/>
                <a:cs typeface="Times New Roman" panose="02020603050405020304" pitchFamily="18" charset="0"/>
              </a:rPr>
              <a:t>Ｃａｒｌｉ </a:t>
            </a:r>
            <a:r>
              <a:rPr lang="zh-CN" altLang="en-US" sz="2000" b="1" dirty="0" smtClean="0">
                <a:latin typeface="Times New Roman" panose="02020603050405020304" pitchFamily="18" charset="0"/>
                <a:cs typeface="Times New Roman" panose="02020603050405020304" pitchFamily="18" charset="0"/>
              </a:rPr>
              <a:t>指数                           </a:t>
            </a:r>
            <a:r>
              <a:rPr lang="zh-CN" altLang="en-US" sz="2000" b="1" dirty="0">
                <a:latin typeface="Times New Roman" panose="02020603050405020304" pitchFamily="18" charset="0"/>
                <a:cs typeface="Times New Roman" panose="02020603050405020304" pitchFamily="18" charset="0"/>
              </a:rPr>
              <a:t>Ｄｕｔｏｔ </a:t>
            </a:r>
            <a:r>
              <a:rPr lang="zh-CN" altLang="en-US" sz="2000" b="1" dirty="0" smtClean="0">
                <a:latin typeface="Times New Roman" panose="02020603050405020304" pitchFamily="18" charset="0"/>
                <a:cs typeface="Times New Roman" panose="02020603050405020304" pitchFamily="18" charset="0"/>
              </a:rPr>
              <a:t>指数                            Ｊｅｖｏｎｓ </a:t>
            </a:r>
            <a:r>
              <a:rPr lang="zh-CN" altLang="en-US" sz="2000" b="1" dirty="0">
                <a:latin typeface="Times New Roman" panose="02020603050405020304" pitchFamily="18" charset="0"/>
                <a:cs typeface="Times New Roman" panose="02020603050405020304" pitchFamily="18" charset="0"/>
              </a:rPr>
              <a:t>指数</a:t>
            </a:r>
            <a:endParaRPr lang="en-US" altLang="zh-CN" sz="20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907298" y="5705425"/>
            <a:ext cx="2487902" cy="725173"/>
          </a:xfrm>
          <a:prstGeom prst="rect">
            <a:avLst/>
          </a:prstGeom>
        </p:spPr>
      </p:pic>
      <p:pic>
        <p:nvPicPr>
          <p:cNvPr id="5" name="图片 4"/>
          <p:cNvPicPr>
            <a:picLocks noChangeAspect="1"/>
          </p:cNvPicPr>
          <p:nvPr/>
        </p:nvPicPr>
        <p:blipFill>
          <a:blip r:embed="rId3"/>
          <a:stretch>
            <a:fillRect/>
          </a:stretch>
        </p:blipFill>
        <p:spPr>
          <a:xfrm>
            <a:off x="5394614" y="5686624"/>
            <a:ext cx="2571750" cy="714375"/>
          </a:xfrm>
          <a:prstGeom prst="rect">
            <a:avLst/>
          </a:prstGeom>
        </p:spPr>
      </p:pic>
      <p:pic>
        <p:nvPicPr>
          <p:cNvPr id="6" name="图片 5"/>
          <p:cNvPicPr>
            <a:picLocks noChangeAspect="1"/>
          </p:cNvPicPr>
          <p:nvPr/>
        </p:nvPicPr>
        <p:blipFill>
          <a:blip r:embed="rId4"/>
          <a:stretch>
            <a:fillRect/>
          </a:stretch>
        </p:blipFill>
        <p:spPr>
          <a:xfrm>
            <a:off x="9042669" y="5744784"/>
            <a:ext cx="1771650" cy="581025"/>
          </a:xfrm>
          <a:prstGeom prst="rect">
            <a:avLst/>
          </a:prstGeom>
        </p:spPr>
      </p:pic>
      <p:sp>
        <p:nvSpPr>
          <p:cNvPr id="33" name="矩形 32">
            <a:extLst>
              <a:ext uri="{FF2B5EF4-FFF2-40B4-BE49-F238E27FC236}">
                <a16:creationId xmlns:a16="http://schemas.microsoft.com/office/drawing/2014/main" xmlns="" id="{BEE49575-DDC8-469A-82A3-4D5B6639AC34}"/>
              </a:ext>
            </a:extLst>
          </p:cNvPr>
          <p:cNvSpPr/>
          <p:nvPr/>
        </p:nvSpPr>
        <p:spPr>
          <a:xfrm>
            <a:off x="1735475" y="5515289"/>
            <a:ext cx="10124015" cy="878484"/>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a:off x="2923308" y="5080902"/>
            <a:ext cx="277091" cy="434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下箭头 33"/>
          <p:cNvSpPr/>
          <p:nvPr/>
        </p:nvSpPr>
        <p:spPr>
          <a:xfrm>
            <a:off x="6276108" y="5064509"/>
            <a:ext cx="277091" cy="434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下箭头 34"/>
          <p:cNvSpPr/>
          <p:nvPr/>
        </p:nvSpPr>
        <p:spPr>
          <a:xfrm>
            <a:off x="9628908" y="5048116"/>
            <a:ext cx="277091" cy="434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BEE49575-DDC8-469A-82A3-4D5B6639AC34}"/>
              </a:ext>
            </a:extLst>
          </p:cNvPr>
          <p:cNvSpPr/>
          <p:nvPr/>
        </p:nvSpPr>
        <p:spPr>
          <a:xfrm>
            <a:off x="1081351" y="3613414"/>
            <a:ext cx="4313263" cy="661311"/>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0857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6454011" cy="553998"/>
          </a:xfrm>
          <a:prstGeom prst="rect">
            <a:avLst/>
          </a:prstGeom>
        </p:spPr>
        <p:txBody>
          <a:bodyPr wrap="none">
            <a:spAutoFit/>
          </a:bodyPr>
          <a:lstStyle/>
          <a:p>
            <a:r>
              <a:rPr lang="zh-CN" altLang="en-US" sz="3000" b="1" dirty="0">
                <a:solidFill>
                  <a:schemeClr val="bg1"/>
                </a:solidFill>
              </a:rPr>
              <a:t> 二、宏观价格指数统计中的关键细节</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xmlns="" id="{615DE961-135E-4740-8998-8805E9D8D813}"/>
              </a:ext>
            </a:extLst>
          </p:cNvPr>
          <p:cNvSpPr>
            <a:spLocks noGrp="1"/>
          </p:cNvSpPr>
          <p:nvPr>
            <p:ph type="sldNum" sz="quarter" idx="4"/>
          </p:nvPr>
        </p:nvSpPr>
        <p:spPr/>
        <p:txBody>
          <a:bodyPr/>
          <a:lstStyle/>
          <a:p>
            <a:fld id="{089E6A1B-787B-48C2-89E0-46ED219FD4E0}" type="slidenum">
              <a:rPr lang="zh-CN" altLang="en-US" smtClean="0"/>
              <a:pPr/>
              <a:t>7</a:t>
            </a:fld>
            <a:endParaRPr lang="zh-CN" altLang="en-US" dirty="0"/>
          </a:p>
        </p:txBody>
      </p:sp>
      <p:sp>
        <p:nvSpPr>
          <p:cNvPr id="16" name="矩形 15">
            <a:extLst>
              <a:ext uri="{FF2B5EF4-FFF2-40B4-BE49-F238E27FC236}">
                <a16:creationId xmlns:a16="http://schemas.microsoft.com/office/drawing/2014/main" xmlns="" id="{1C537AD4-3596-A446-BFB2-4E1A389E6F0A}"/>
              </a:ext>
            </a:extLst>
          </p:cNvPr>
          <p:cNvSpPr/>
          <p:nvPr/>
        </p:nvSpPr>
        <p:spPr>
          <a:xfrm>
            <a:off x="7994074" y="6554651"/>
            <a:ext cx="2802740"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sp>
        <p:nvSpPr>
          <p:cNvPr id="17" name="矩形 16">
            <a:extLst>
              <a:ext uri="{FF2B5EF4-FFF2-40B4-BE49-F238E27FC236}">
                <a16:creationId xmlns:a16="http://schemas.microsoft.com/office/drawing/2014/main" xmlns="" id="{94760A18-BD02-6649-B8EF-D9E837D5A5D3}"/>
              </a:ext>
            </a:extLst>
          </p:cNvPr>
          <p:cNvSpPr/>
          <p:nvPr/>
        </p:nvSpPr>
        <p:spPr>
          <a:xfrm>
            <a:off x="1039791" y="1101536"/>
            <a:ext cx="8589118" cy="2862322"/>
          </a:xfrm>
          <a:prstGeom prst="rect">
            <a:avLst/>
          </a:prstGeom>
        </p:spPr>
        <p:txBody>
          <a:bodyPr wrap="square">
            <a:spAutoFit/>
          </a:bodyPr>
          <a:lstStyle/>
          <a:p>
            <a:pPr>
              <a:lnSpc>
                <a:spcPct val="200000"/>
              </a:lnSpc>
            </a:pPr>
            <a:r>
              <a:rPr lang="zh-CN" altLang="en-US" sz="2400" b="1" dirty="0" smtClean="0"/>
              <a:t>（</a:t>
            </a:r>
            <a:r>
              <a:rPr lang="zh-CN" altLang="en-US" sz="2400" b="1" dirty="0"/>
              <a:t>二）低层加总方法的选择</a:t>
            </a:r>
            <a:r>
              <a:rPr lang="zh-CN" altLang="en-US" sz="2400" b="1" dirty="0" smtClean="0"/>
              <a:t>问题</a:t>
            </a:r>
            <a:endParaRPr lang="en-US" altLang="zh-CN" sz="2400" b="1" dirty="0" smtClean="0"/>
          </a:p>
          <a:p>
            <a:pPr>
              <a:lnSpc>
                <a:spcPct val="150000"/>
              </a:lnSpc>
            </a:pPr>
            <a:r>
              <a:rPr lang="zh-CN" altLang="en-US" sz="2400" b="1" dirty="0">
                <a:latin typeface="宋体" panose="02010600030101010101" pitchFamily="2" charset="-122"/>
                <a:ea typeface="宋体" panose="02010600030101010101" pitchFamily="2" charset="-122"/>
              </a:rPr>
              <a:t>２</a:t>
            </a:r>
            <a:r>
              <a:rPr lang="zh-CN" altLang="en-US" sz="2400" b="1" dirty="0" smtClean="0">
                <a:latin typeface="宋体" panose="02010600030101010101" pitchFamily="2" charset="-122"/>
                <a:ea typeface="宋体" panose="02010600030101010101" pitchFamily="2" charset="-122"/>
              </a:rPr>
              <a:t>．三</a:t>
            </a:r>
            <a:r>
              <a:rPr lang="zh-CN" altLang="en-US" sz="2400" b="1" dirty="0">
                <a:latin typeface="宋体" panose="02010600030101010101" pitchFamily="2" charset="-122"/>
                <a:ea typeface="宋体" panose="02010600030101010101" pitchFamily="2" charset="-122"/>
              </a:rPr>
              <a:t>种基本分类价格指数的方法比较</a:t>
            </a:r>
            <a:endParaRPr lang="en-US" altLang="zh-CN" sz="2400" dirty="0" smtClean="0"/>
          </a:p>
          <a:p>
            <a:pPr marL="457200" indent="-457200">
              <a:lnSpc>
                <a:spcPct val="200000"/>
              </a:lnSpc>
              <a:buAutoNum type="arabicDbPeriod"/>
            </a:pPr>
            <a:endParaRPr lang="zh-CN" altLang="en-US" sz="2400" dirty="0"/>
          </a:p>
          <a:p>
            <a:pPr>
              <a:lnSpc>
                <a:spcPct val="200000"/>
              </a:lnSpc>
            </a:pPr>
            <a:endParaRPr lang="zh-CN" altLang="en-US" sz="2400" dirty="0"/>
          </a:p>
        </p:txBody>
      </p:sp>
      <p:sp>
        <p:nvSpPr>
          <p:cNvPr id="18" name="矩形 17">
            <a:extLst>
              <a:ext uri="{FF2B5EF4-FFF2-40B4-BE49-F238E27FC236}">
                <a16:creationId xmlns:a16="http://schemas.microsoft.com/office/drawing/2014/main" xmlns="" id="{BEE49575-DDC8-469A-82A3-4D5B6639AC34}"/>
              </a:ext>
            </a:extLst>
          </p:cNvPr>
          <p:cNvSpPr/>
          <p:nvPr/>
        </p:nvSpPr>
        <p:spPr>
          <a:xfrm>
            <a:off x="1043112" y="1862936"/>
            <a:ext cx="5343833" cy="724899"/>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3">
            <a:extLst>
              <a:ext uri="{FF2B5EF4-FFF2-40B4-BE49-F238E27FC236}">
                <a16:creationId xmlns:a16="http://schemas.microsoft.com/office/drawing/2014/main" xmlns="" id="{0B48BAD7-F99D-D24A-AE01-69C297AD6A47}"/>
              </a:ext>
            </a:extLst>
          </p:cNvPr>
          <p:cNvSpPr/>
          <p:nvPr/>
        </p:nvSpPr>
        <p:spPr>
          <a:xfrm>
            <a:off x="1497600" y="2692391"/>
            <a:ext cx="4480523"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（１）从编制方法的角度比较</a:t>
            </a:r>
          </a:p>
        </p:txBody>
      </p:sp>
      <p:sp>
        <p:nvSpPr>
          <p:cNvPr id="20" name="圆角矩形 14">
            <a:extLst>
              <a:ext uri="{FF2B5EF4-FFF2-40B4-BE49-F238E27FC236}">
                <a16:creationId xmlns:a16="http://schemas.microsoft.com/office/drawing/2014/main" xmlns="" id="{B3E82599-F9D2-824D-AC3F-C682B85320AB}"/>
              </a:ext>
            </a:extLst>
          </p:cNvPr>
          <p:cNvSpPr/>
          <p:nvPr/>
        </p:nvSpPr>
        <p:spPr>
          <a:xfrm>
            <a:off x="1476922" y="3675627"/>
            <a:ext cx="4452815"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（２）从经济方法的角度比较</a:t>
            </a:r>
          </a:p>
        </p:txBody>
      </p:sp>
      <p:sp>
        <p:nvSpPr>
          <p:cNvPr id="21" name="圆角矩形 15">
            <a:extLst>
              <a:ext uri="{FF2B5EF4-FFF2-40B4-BE49-F238E27FC236}">
                <a16:creationId xmlns:a16="http://schemas.microsoft.com/office/drawing/2014/main" xmlns="" id="{90B65116-54DC-5D4D-8D20-6CABC8115267}"/>
              </a:ext>
            </a:extLst>
          </p:cNvPr>
          <p:cNvSpPr/>
          <p:nvPr/>
        </p:nvSpPr>
        <p:spPr>
          <a:xfrm>
            <a:off x="1463067" y="4636068"/>
            <a:ext cx="4466669"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（３）其他角度的缺陷比较</a:t>
            </a:r>
          </a:p>
        </p:txBody>
      </p:sp>
      <p:sp>
        <p:nvSpPr>
          <p:cNvPr id="22" name="矩形 21">
            <a:extLst>
              <a:ext uri="{FF2B5EF4-FFF2-40B4-BE49-F238E27FC236}">
                <a16:creationId xmlns:a16="http://schemas.microsoft.com/office/drawing/2014/main" xmlns="" id="{BEE49575-DDC8-469A-82A3-4D5B6639AC34}"/>
              </a:ext>
            </a:extLst>
          </p:cNvPr>
          <p:cNvSpPr/>
          <p:nvPr/>
        </p:nvSpPr>
        <p:spPr>
          <a:xfrm>
            <a:off x="1967346" y="5483418"/>
            <a:ext cx="5290636" cy="1037705"/>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147454" y="5513379"/>
            <a:ext cx="4946073" cy="1015663"/>
          </a:xfrm>
          <a:prstGeom prst="rect">
            <a:avLst/>
          </a:prstGeom>
          <a:noFill/>
        </p:spPr>
        <p:txBody>
          <a:bodyPr wrap="square" rtlCol="0">
            <a:spAutoFit/>
          </a:bodyPr>
          <a:lstStyle/>
          <a:p>
            <a:pPr>
              <a:lnSpc>
                <a:spcPct val="150000"/>
              </a:lnSpc>
            </a:pPr>
            <a:r>
              <a:rPr lang="zh-CN" altLang="en-US" sz="2000" b="1" dirty="0"/>
              <a:t>① Ｄｕｔｏｔ 指数存在隐含加权</a:t>
            </a:r>
            <a:r>
              <a:rPr lang="zh-CN" altLang="en-US" sz="2000" b="1" dirty="0" smtClean="0"/>
              <a:t>问题</a:t>
            </a:r>
            <a:endParaRPr lang="en-US" altLang="zh-CN" sz="2000" b="1" dirty="0" smtClean="0"/>
          </a:p>
          <a:p>
            <a:pPr>
              <a:lnSpc>
                <a:spcPct val="150000"/>
              </a:lnSpc>
            </a:pPr>
            <a:r>
              <a:rPr lang="zh-CN" altLang="en-US" sz="2000" b="1" dirty="0"/>
              <a:t>② Ｊｅｖｏｎｓ 指数也存在缺陷</a:t>
            </a:r>
          </a:p>
        </p:txBody>
      </p:sp>
      <p:pic>
        <p:nvPicPr>
          <p:cNvPr id="13" name="图片 12">
            <a:extLst>
              <a:ext uri="{FF2B5EF4-FFF2-40B4-BE49-F238E27FC236}">
                <a16:creationId xmlns:a16="http://schemas.microsoft.com/office/drawing/2014/main" xmlns="" id="{706CA55D-B9A9-44FE-88CF-CFC72EDB91AF}"/>
              </a:ext>
            </a:extLst>
          </p:cNvPr>
          <p:cNvPicPr>
            <a:picLocks noChangeAspect="1"/>
          </p:cNvPicPr>
          <p:nvPr/>
        </p:nvPicPr>
        <p:blipFill rotWithShape="1">
          <a:blip r:embed="rId2">
            <a:extLst>
              <a:ext uri="{28A0092B-C50C-407E-A947-70E740481C1C}">
                <a14:useLocalDpi xmlns:a14="http://schemas.microsoft.com/office/drawing/2010/main" val="0"/>
              </a:ext>
            </a:extLst>
          </a:blip>
          <a:srcRect b="17228"/>
          <a:stretch/>
        </p:blipFill>
        <p:spPr>
          <a:xfrm>
            <a:off x="7065815" y="2289578"/>
            <a:ext cx="5140038" cy="4212879"/>
          </a:xfrm>
          <a:prstGeom prst="rect">
            <a:avLst/>
          </a:prstGeom>
        </p:spPr>
      </p:pic>
      <p:sp>
        <p:nvSpPr>
          <p:cNvPr id="14" name="矩形 13">
            <a:extLst>
              <a:ext uri="{FF2B5EF4-FFF2-40B4-BE49-F238E27FC236}">
                <a16:creationId xmlns:a16="http://schemas.microsoft.com/office/drawing/2014/main" xmlns="" id="{93F5E93A-A4FF-6943-8274-4D0931C4C8E7}"/>
              </a:ext>
            </a:extLst>
          </p:cNvPr>
          <p:cNvSpPr/>
          <p:nvPr/>
        </p:nvSpPr>
        <p:spPr>
          <a:xfrm>
            <a:off x="7621070" y="3011061"/>
            <a:ext cx="4084947" cy="830997"/>
          </a:xfrm>
          <a:prstGeom prst="rect">
            <a:avLst/>
          </a:prstGeom>
        </p:spPr>
        <p:txBody>
          <a:bodyPr wrap="square">
            <a:spAutoFit/>
          </a:bodyPr>
          <a:lstStyle/>
          <a:p>
            <a:pPr algn="just">
              <a:lnSpc>
                <a:spcPct val="120000"/>
              </a:lnSpc>
            </a:pPr>
            <a:r>
              <a:rPr lang="zh-CN" altLang="en-US" sz="2000" b="1" dirty="0">
                <a:solidFill>
                  <a:schemeClr val="bg1"/>
                </a:solidFill>
                <a:effectLst>
                  <a:outerShdw blurRad="38100" dist="38100" dir="2700000" algn="tl">
                    <a:srgbClr val="000000">
                      <a:alpha val="43137"/>
                    </a:srgbClr>
                  </a:outerShdw>
                </a:effectLst>
              </a:rPr>
              <a:t>拓展阅读：</a:t>
            </a:r>
            <a:endParaRPr lang="en-US" altLang="zh-CN" sz="2000" b="1" dirty="0">
              <a:solidFill>
                <a:schemeClr val="bg1"/>
              </a:solidFill>
              <a:effectLst>
                <a:outerShdw blurRad="38100" dist="38100" dir="2700000" algn="tl">
                  <a:srgbClr val="000000">
                    <a:alpha val="43137"/>
                  </a:srgbClr>
                </a:outerShdw>
              </a:effectLst>
            </a:endParaRPr>
          </a:p>
          <a:p>
            <a:pPr algn="just">
              <a:lnSpc>
                <a:spcPct val="120000"/>
              </a:lnSpc>
            </a:pPr>
            <a:r>
              <a:rPr lang="zh-CN" altLang="en-US" sz="2000" b="1" u="sng" dirty="0" smtClean="0">
                <a:solidFill>
                  <a:schemeClr val="bg1"/>
                </a:solidFill>
                <a:effectLst>
                  <a:outerShdw blurRad="38100" dist="38100" dir="2700000" algn="tl">
                    <a:srgbClr val="000000">
                      <a:alpha val="43137"/>
                    </a:srgbClr>
                  </a:outerShdw>
                </a:effectLst>
              </a:rPr>
              <a:t>专栏</a:t>
            </a:r>
            <a:r>
              <a:rPr lang="en-US" altLang="zh-CN" sz="2000" b="1" u="sng" dirty="0" smtClean="0">
                <a:solidFill>
                  <a:schemeClr val="bg1"/>
                </a:solidFill>
                <a:effectLst>
                  <a:outerShdw blurRad="38100" dist="38100" dir="2700000" algn="tl">
                    <a:srgbClr val="000000">
                      <a:alpha val="43137"/>
                    </a:srgbClr>
                  </a:outerShdw>
                </a:effectLst>
              </a:rPr>
              <a:t>5-1   </a:t>
            </a:r>
            <a:r>
              <a:rPr lang="zh-CN" altLang="en-US" sz="2000" b="1" u="sng" dirty="0" smtClean="0">
                <a:solidFill>
                  <a:schemeClr val="bg1"/>
                </a:solidFill>
                <a:effectLst>
                  <a:outerShdw blurRad="38100" dist="38100" dir="2700000" algn="tl">
                    <a:srgbClr val="000000">
                      <a:alpha val="43137"/>
                    </a:srgbClr>
                  </a:outerShdw>
                </a:effectLst>
              </a:rPr>
              <a:t>统计</a:t>
            </a:r>
            <a:r>
              <a:rPr lang="zh-CN" altLang="en-US" sz="2000" b="1" u="sng" dirty="0">
                <a:solidFill>
                  <a:schemeClr val="bg1"/>
                </a:solidFill>
                <a:effectLst>
                  <a:outerShdw blurRad="38100" dist="38100" dir="2700000" algn="tl">
                    <a:srgbClr val="000000">
                      <a:alpha val="43137"/>
                    </a:srgbClr>
                  </a:outerShdw>
                </a:effectLst>
              </a:rPr>
              <a:t>指数的检验理论</a:t>
            </a:r>
            <a:endParaRPr lang="en-US" altLang="zh-CN" sz="2000" b="1" u="sng"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0257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6454011" cy="553998"/>
          </a:xfrm>
          <a:prstGeom prst="rect">
            <a:avLst/>
          </a:prstGeom>
        </p:spPr>
        <p:txBody>
          <a:bodyPr wrap="none">
            <a:spAutoFit/>
          </a:bodyPr>
          <a:lstStyle/>
          <a:p>
            <a:r>
              <a:rPr lang="zh-CN" altLang="en-US" sz="3000" b="1" dirty="0">
                <a:solidFill>
                  <a:schemeClr val="bg1"/>
                </a:solidFill>
              </a:rPr>
              <a:t> 二、宏观价格指数统计中的关键细节</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xmlns="" id="{615DE961-135E-4740-8998-8805E9D8D813}"/>
              </a:ext>
            </a:extLst>
          </p:cNvPr>
          <p:cNvSpPr>
            <a:spLocks noGrp="1"/>
          </p:cNvSpPr>
          <p:nvPr>
            <p:ph type="sldNum" sz="quarter" idx="4"/>
          </p:nvPr>
        </p:nvSpPr>
        <p:spPr/>
        <p:txBody>
          <a:bodyPr/>
          <a:lstStyle/>
          <a:p>
            <a:fld id="{089E6A1B-787B-48C2-89E0-46ED219FD4E0}" type="slidenum">
              <a:rPr lang="zh-CN" altLang="en-US" smtClean="0"/>
              <a:pPr/>
              <a:t>8</a:t>
            </a:fld>
            <a:endParaRPr lang="zh-CN" altLang="en-US" dirty="0"/>
          </a:p>
        </p:txBody>
      </p:sp>
      <p:sp>
        <p:nvSpPr>
          <p:cNvPr id="16" name="矩形 15">
            <a:extLst>
              <a:ext uri="{FF2B5EF4-FFF2-40B4-BE49-F238E27FC236}">
                <a16:creationId xmlns:a16="http://schemas.microsoft.com/office/drawing/2014/main" xmlns="" id="{1C537AD4-3596-A446-BFB2-4E1A389E6F0A}"/>
              </a:ext>
            </a:extLst>
          </p:cNvPr>
          <p:cNvSpPr/>
          <p:nvPr/>
        </p:nvSpPr>
        <p:spPr>
          <a:xfrm>
            <a:off x="7994074" y="6554651"/>
            <a:ext cx="2802740"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sp>
        <p:nvSpPr>
          <p:cNvPr id="17" name="矩形 16">
            <a:extLst>
              <a:ext uri="{FF2B5EF4-FFF2-40B4-BE49-F238E27FC236}">
                <a16:creationId xmlns:a16="http://schemas.microsoft.com/office/drawing/2014/main" xmlns="" id="{94760A18-BD02-6649-B8EF-D9E837D5A5D3}"/>
              </a:ext>
            </a:extLst>
          </p:cNvPr>
          <p:cNvSpPr/>
          <p:nvPr/>
        </p:nvSpPr>
        <p:spPr>
          <a:xfrm>
            <a:off x="1039791" y="1101536"/>
            <a:ext cx="8589118" cy="2862322"/>
          </a:xfrm>
          <a:prstGeom prst="rect">
            <a:avLst/>
          </a:prstGeom>
        </p:spPr>
        <p:txBody>
          <a:bodyPr wrap="square">
            <a:spAutoFit/>
          </a:bodyPr>
          <a:lstStyle/>
          <a:p>
            <a:pPr>
              <a:lnSpc>
                <a:spcPct val="200000"/>
              </a:lnSpc>
            </a:pPr>
            <a:r>
              <a:rPr lang="zh-CN" altLang="en-US" sz="2400" b="1" dirty="0" smtClean="0"/>
              <a:t>（</a:t>
            </a:r>
            <a:r>
              <a:rPr lang="zh-CN" altLang="en-US" sz="2400" b="1" dirty="0"/>
              <a:t>三）高层加总方法和权重数据的选择问题</a:t>
            </a:r>
            <a:endParaRPr lang="en-US" altLang="zh-CN" sz="2400" b="1" dirty="0" smtClean="0"/>
          </a:p>
          <a:p>
            <a:pPr>
              <a:lnSpc>
                <a:spcPct val="150000"/>
              </a:lnSpc>
            </a:pP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．高层加总的四种常用方法</a:t>
            </a:r>
            <a:endParaRPr lang="en-US" altLang="zh-CN" sz="2400" dirty="0" smtClean="0"/>
          </a:p>
          <a:p>
            <a:pPr marL="457200" indent="-457200">
              <a:lnSpc>
                <a:spcPct val="200000"/>
              </a:lnSpc>
              <a:buAutoNum type="arabicDbPeriod"/>
            </a:pPr>
            <a:endParaRPr lang="zh-CN" altLang="en-US" sz="2400" dirty="0"/>
          </a:p>
          <a:p>
            <a:pPr>
              <a:lnSpc>
                <a:spcPct val="200000"/>
              </a:lnSpc>
            </a:pPr>
            <a:endParaRPr lang="zh-CN" altLang="en-US" sz="2400" dirty="0"/>
          </a:p>
        </p:txBody>
      </p:sp>
      <p:sp>
        <p:nvSpPr>
          <p:cNvPr id="18" name="矩形 17">
            <a:extLst>
              <a:ext uri="{FF2B5EF4-FFF2-40B4-BE49-F238E27FC236}">
                <a16:creationId xmlns:a16="http://schemas.microsoft.com/office/drawing/2014/main" xmlns="" id="{BEE49575-DDC8-469A-82A3-4D5B6639AC34}"/>
              </a:ext>
            </a:extLst>
          </p:cNvPr>
          <p:cNvSpPr/>
          <p:nvPr/>
        </p:nvSpPr>
        <p:spPr>
          <a:xfrm>
            <a:off x="1024484" y="1794971"/>
            <a:ext cx="5343833" cy="724899"/>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a:extLst>
              <a:ext uri="{FF2B5EF4-FFF2-40B4-BE49-F238E27FC236}">
                <a16:creationId xmlns:a16="http://schemas.microsoft.com/office/drawing/2014/main" xmlns="" id="{B3E82599-F9D2-824D-AC3F-C682B85320AB}"/>
              </a:ext>
            </a:extLst>
          </p:cNvPr>
          <p:cNvSpPr/>
          <p:nvPr/>
        </p:nvSpPr>
        <p:spPr>
          <a:xfrm>
            <a:off x="1024484" y="2727309"/>
            <a:ext cx="10890425"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a:lnSpc>
                <a:spcPct val="200000"/>
              </a:lnSpc>
            </a:pPr>
            <a:r>
              <a:rPr lang="zh-CN" altLang="en-US" sz="2000" b="1" dirty="0">
                <a:latin typeface="Times New Roman" panose="02020603050405020304" pitchFamily="18" charset="0"/>
                <a:cs typeface="Times New Roman" panose="02020603050405020304" pitchFamily="18" charset="0"/>
              </a:rPr>
              <a:t>综合指数    </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1</a:t>
            </a:r>
            <a:r>
              <a:rPr lang="en-US" altLang="zh-CN" sz="2000" b="1" dirty="0" smtClean="0">
                <a:latin typeface="Times New Roman" panose="02020603050405020304" pitchFamily="18" charset="0"/>
                <a:cs typeface="Times New Roman" panose="02020603050405020304" pitchFamily="18" charset="0"/>
              </a:rPr>
              <a:t>)</a:t>
            </a:r>
            <a:r>
              <a:rPr lang="zh-CN" altLang="en-US" sz="2000" b="1" dirty="0" smtClean="0">
                <a:latin typeface="Times New Roman" panose="02020603050405020304" pitchFamily="18" charset="0"/>
                <a:cs typeface="Times New Roman" panose="02020603050405020304" pitchFamily="18" charset="0"/>
              </a:rPr>
              <a:t>拉</a:t>
            </a:r>
            <a:r>
              <a:rPr lang="zh-CN" altLang="en-US" sz="2000" b="1" dirty="0">
                <a:latin typeface="Times New Roman" panose="02020603050405020304" pitchFamily="18" charset="0"/>
                <a:cs typeface="Times New Roman" panose="02020603050405020304" pitchFamily="18" charset="0"/>
              </a:rPr>
              <a:t>氏价格</a:t>
            </a:r>
            <a:r>
              <a:rPr lang="zh-CN" altLang="en-US" sz="2000" b="1" dirty="0" smtClean="0">
                <a:latin typeface="Times New Roman" panose="02020603050405020304" pitchFamily="18" charset="0"/>
                <a:cs typeface="Times New Roman" panose="02020603050405020304" pitchFamily="18" charset="0"/>
              </a:rPr>
              <a:t>指数   </a:t>
            </a:r>
            <a:r>
              <a:rPr lang="zh-CN" altLang="en-US"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(2)</a:t>
            </a:r>
            <a:r>
              <a:rPr lang="zh-CN" altLang="en-US" sz="2000" b="1" dirty="0" smtClean="0">
                <a:latin typeface="Times New Roman" panose="02020603050405020304" pitchFamily="18" charset="0"/>
                <a:cs typeface="Times New Roman" panose="02020603050405020304" pitchFamily="18" charset="0"/>
              </a:rPr>
              <a:t>派</a:t>
            </a:r>
            <a:r>
              <a:rPr lang="zh-CN" altLang="en-US" sz="2000" b="1" dirty="0">
                <a:latin typeface="Times New Roman" panose="02020603050405020304" pitchFamily="18" charset="0"/>
                <a:cs typeface="Times New Roman" panose="02020603050405020304" pitchFamily="18" charset="0"/>
              </a:rPr>
              <a:t>氏价格</a:t>
            </a:r>
            <a:r>
              <a:rPr lang="zh-CN" altLang="en-US" sz="2000" b="1" dirty="0" smtClean="0">
                <a:latin typeface="Times New Roman" panose="02020603050405020304" pitchFamily="18" charset="0"/>
                <a:cs typeface="Times New Roman" panose="02020603050405020304" pitchFamily="18" charset="0"/>
              </a:rPr>
              <a:t>指数   </a:t>
            </a:r>
            <a:r>
              <a:rPr lang="en-US" altLang="zh-CN" sz="2000" b="1" dirty="0">
                <a:latin typeface="Times New Roman" panose="02020603050405020304" pitchFamily="18" charset="0"/>
                <a:cs typeface="Times New Roman" panose="02020603050405020304" pitchFamily="18" charset="0"/>
              </a:rPr>
              <a:t>(3) Fisher </a:t>
            </a:r>
            <a:r>
              <a:rPr lang="zh-CN" altLang="en-US" sz="2000" b="1" dirty="0">
                <a:latin typeface="Times New Roman" panose="02020603050405020304" pitchFamily="18" charset="0"/>
                <a:cs typeface="Times New Roman" panose="02020603050405020304" pitchFamily="18" charset="0"/>
              </a:rPr>
              <a:t>理想价格</a:t>
            </a:r>
            <a:r>
              <a:rPr lang="zh-CN" altLang="en-US" sz="2000" b="1" dirty="0" smtClean="0">
                <a:latin typeface="Times New Roman" panose="02020603050405020304" pitchFamily="18" charset="0"/>
                <a:cs typeface="Times New Roman" panose="02020603050405020304" pitchFamily="18" charset="0"/>
              </a:rPr>
              <a:t>指数     </a:t>
            </a:r>
            <a:r>
              <a:rPr lang="en-US" altLang="zh-CN" sz="2000" b="1" dirty="0">
                <a:latin typeface="Times New Roman" panose="02020603050405020304" pitchFamily="18" charset="0"/>
                <a:cs typeface="Times New Roman" panose="02020603050405020304" pitchFamily="18" charset="0"/>
              </a:rPr>
              <a:t>(4) Young</a:t>
            </a:r>
            <a:r>
              <a:rPr lang="zh-CN" altLang="en-US" sz="2000" b="1" dirty="0">
                <a:latin typeface="Times New Roman" panose="02020603050405020304" pitchFamily="18" charset="0"/>
                <a:cs typeface="Times New Roman" panose="02020603050405020304" pitchFamily="18" charset="0"/>
              </a:rPr>
              <a:t>价格指数</a:t>
            </a:r>
            <a:endParaRPr lang="en-US" altLang="zh-CN" sz="2000" b="1" dirty="0">
              <a:latin typeface="Times New Roman" panose="02020603050405020304" pitchFamily="18" charset="0"/>
              <a:cs typeface="Times New Roman" panose="02020603050405020304" pitchFamily="18" charset="0"/>
            </a:endParaRPr>
          </a:p>
        </p:txBody>
      </p:sp>
      <p:sp>
        <p:nvSpPr>
          <p:cNvPr id="27" name="下箭头 26"/>
          <p:cNvSpPr/>
          <p:nvPr/>
        </p:nvSpPr>
        <p:spPr>
          <a:xfrm>
            <a:off x="1366878" y="3454289"/>
            <a:ext cx="277091" cy="434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3117268" y="3447309"/>
            <a:ext cx="277091" cy="434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下箭头 28"/>
          <p:cNvSpPr/>
          <p:nvPr/>
        </p:nvSpPr>
        <p:spPr>
          <a:xfrm>
            <a:off x="10494817" y="3454289"/>
            <a:ext cx="277091" cy="434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1086545" y="4300442"/>
            <a:ext cx="914400" cy="581025"/>
          </a:xfrm>
          <a:prstGeom prst="rect">
            <a:avLst/>
          </a:prstGeom>
        </p:spPr>
      </p:pic>
      <p:pic>
        <p:nvPicPr>
          <p:cNvPr id="5" name="图片 4"/>
          <p:cNvPicPr>
            <a:picLocks noChangeAspect="1"/>
          </p:cNvPicPr>
          <p:nvPr/>
        </p:nvPicPr>
        <p:blipFill>
          <a:blip r:embed="rId3"/>
          <a:stretch>
            <a:fillRect/>
          </a:stretch>
        </p:blipFill>
        <p:spPr>
          <a:xfrm>
            <a:off x="2336650" y="4300442"/>
            <a:ext cx="1838325" cy="552450"/>
          </a:xfrm>
          <a:prstGeom prst="rect">
            <a:avLst/>
          </a:prstGeom>
        </p:spPr>
      </p:pic>
      <p:pic>
        <p:nvPicPr>
          <p:cNvPr id="6" name="图片 5"/>
          <p:cNvPicPr>
            <a:picLocks noChangeAspect="1"/>
          </p:cNvPicPr>
          <p:nvPr/>
        </p:nvPicPr>
        <p:blipFill>
          <a:blip r:embed="rId4"/>
          <a:stretch>
            <a:fillRect/>
          </a:stretch>
        </p:blipFill>
        <p:spPr>
          <a:xfrm>
            <a:off x="4539517" y="4414742"/>
            <a:ext cx="1828800" cy="438150"/>
          </a:xfrm>
          <a:prstGeom prst="rect">
            <a:avLst/>
          </a:prstGeom>
        </p:spPr>
      </p:pic>
      <p:pic>
        <p:nvPicPr>
          <p:cNvPr id="7" name="图片 6"/>
          <p:cNvPicPr>
            <a:picLocks noChangeAspect="1"/>
          </p:cNvPicPr>
          <p:nvPr/>
        </p:nvPicPr>
        <p:blipFill>
          <a:blip r:embed="rId5"/>
          <a:stretch>
            <a:fillRect/>
          </a:stretch>
        </p:blipFill>
        <p:spPr>
          <a:xfrm>
            <a:off x="6911692" y="4446424"/>
            <a:ext cx="1047750" cy="333375"/>
          </a:xfrm>
          <a:prstGeom prst="rect">
            <a:avLst/>
          </a:prstGeom>
        </p:spPr>
      </p:pic>
      <p:sp>
        <p:nvSpPr>
          <p:cNvPr id="30" name="下箭头 29"/>
          <p:cNvSpPr/>
          <p:nvPr/>
        </p:nvSpPr>
        <p:spPr>
          <a:xfrm>
            <a:off x="5154629" y="3488390"/>
            <a:ext cx="277091" cy="434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下箭头 30"/>
          <p:cNvSpPr/>
          <p:nvPr/>
        </p:nvSpPr>
        <p:spPr>
          <a:xfrm>
            <a:off x="7191990" y="3474051"/>
            <a:ext cx="277091" cy="434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6"/>
          <a:stretch>
            <a:fillRect/>
          </a:stretch>
        </p:blipFill>
        <p:spPr>
          <a:xfrm>
            <a:off x="9624146" y="3958297"/>
            <a:ext cx="1514475" cy="1314450"/>
          </a:xfrm>
          <a:prstGeom prst="rect">
            <a:avLst/>
          </a:prstGeom>
        </p:spPr>
      </p:pic>
      <p:sp>
        <p:nvSpPr>
          <p:cNvPr id="33" name="矩形 32">
            <a:extLst>
              <a:ext uri="{FF2B5EF4-FFF2-40B4-BE49-F238E27FC236}">
                <a16:creationId xmlns:a16="http://schemas.microsoft.com/office/drawing/2014/main" xmlns="" id="{BEE49575-DDC8-469A-82A3-4D5B6639AC34}"/>
              </a:ext>
            </a:extLst>
          </p:cNvPr>
          <p:cNvSpPr/>
          <p:nvPr/>
        </p:nvSpPr>
        <p:spPr>
          <a:xfrm>
            <a:off x="1086545" y="3976914"/>
            <a:ext cx="10828364" cy="1272397"/>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3873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D7A0A50-A1E9-47F1-B630-0444970FB2E5}"/>
              </a:ext>
            </a:extLst>
          </p:cNvPr>
          <p:cNvSpPr/>
          <p:nvPr/>
        </p:nvSpPr>
        <p:spPr>
          <a:xfrm>
            <a:off x="803970" y="323364"/>
            <a:ext cx="6454011" cy="553998"/>
          </a:xfrm>
          <a:prstGeom prst="rect">
            <a:avLst/>
          </a:prstGeom>
        </p:spPr>
        <p:txBody>
          <a:bodyPr wrap="none">
            <a:spAutoFit/>
          </a:bodyPr>
          <a:lstStyle/>
          <a:p>
            <a:r>
              <a:rPr lang="zh-CN" altLang="en-US" sz="3000" b="1" dirty="0">
                <a:solidFill>
                  <a:schemeClr val="bg1"/>
                </a:solidFill>
              </a:rPr>
              <a:t> 二、宏观价格指数统计中的关键细节</a:t>
            </a:r>
          </a:p>
        </p:txBody>
      </p:sp>
      <p:sp>
        <p:nvSpPr>
          <p:cNvPr id="4" name="五边形 1">
            <a:extLst>
              <a:ext uri="{FF2B5EF4-FFF2-40B4-BE49-F238E27FC236}">
                <a16:creationId xmlns:a16="http://schemas.microsoft.com/office/drawing/2014/main" xmlns=""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xmlns="" id="{615DE961-135E-4740-8998-8805E9D8D813}"/>
              </a:ext>
            </a:extLst>
          </p:cNvPr>
          <p:cNvSpPr>
            <a:spLocks noGrp="1"/>
          </p:cNvSpPr>
          <p:nvPr>
            <p:ph type="sldNum" sz="quarter" idx="4"/>
          </p:nvPr>
        </p:nvSpPr>
        <p:spPr/>
        <p:txBody>
          <a:bodyPr/>
          <a:lstStyle/>
          <a:p>
            <a:fld id="{089E6A1B-787B-48C2-89E0-46ED219FD4E0}" type="slidenum">
              <a:rPr lang="zh-CN" altLang="en-US" smtClean="0"/>
              <a:pPr/>
              <a:t>9</a:t>
            </a:fld>
            <a:endParaRPr lang="zh-CN" altLang="en-US" dirty="0"/>
          </a:p>
        </p:txBody>
      </p:sp>
      <p:sp>
        <p:nvSpPr>
          <p:cNvPr id="16" name="矩形 15">
            <a:extLst>
              <a:ext uri="{FF2B5EF4-FFF2-40B4-BE49-F238E27FC236}">
                <a16:creationId xmlns:a16="http://schemas.microsoft.com/office/drawing/2014/main" xmlns="" id="{1C537AD4-3596-A446-BFB2-4E1A389E6F0A}"/>
              </a:ext>
            </a:extLst>
          </p:cNvPr>
          <p:cNvSpPr/>
          <p:nvPr/>
        </p:nvSpPr>
        <p:spPr>
          <a:xfrm>
            <a:off x="7994074" y="6554651"/>
            <a:ext cx="2802740" cy="369332"/>
          </a:xfrm>
          <a:prstGeom prst="rect">
            <a:avLst/>
          </a:prstGeom>
        </p:spPr>
        <p:txBody>
          <a:bodyPr wrap="square">
            <a:spAutoFit/>
          </a:bodyPr>
          <a:lstStyle/>
          <a:p>
            <a:r>
              <a:rPr lang="en-US" altLang="zh-CN" dirty="0" smtClean="0">
                <a:latin typeface="KaiTi" panose="02010609060101010101" pitchFamily="49" charset="-122"/>
                <a:ea typeface="KaiTi" panose="02010609060101010101" pitchFamily="49" charset="-122"/>
              </a:rPr>
              <a:t>CH5-1</a:t>
            </a:r>
            <a:r>
              <a:rPr lang="zh-CN" altLang="en-US" dirty="0">
                <a:latin typeface="KaiTi" panose="02010609060101010101" pitchFamily="49" charset="-122"/>
                <a:ea typeface="KaiTi" panose="02010609060101010101" pitchFamily="49" charset="-122"/>
              </a:rPr>
              <a:t>宏观价格指数统计</a:t>
            </a:r>
          </a:p>
        </p:txBody>
      </p:sp>
      <p:sp>
        <p:nvSpPr>
          <p:cNvPr id="17" name="矩形 16">
            <a:extLst>
              <a:ext uri="{FF2B5EF4-FFF2-40B4-BE49-F238E27FC236}">
                <a16:creationId xmlns:a16="http://schemas.microsoft.com/office/drawing/2014/main" xmlns="" id="{94760A18-BD02-6649-B8EF-D9E837D5A5D3}"/>
              </a:ext>
            </a:extLst>
          </p:cNvPr>
          <p:cNvSpPr/>
          <p:nvPr/>
        </p:nvSpPr>
        <p:spPr>
          <a:xfrm>
            <a:off x="1039791" y="1101536"/>
            <a:ext cx="8589118" cy="2862322"/>
          </a:xfrm>
          <a:prstGeom prst="rect">
            <a:avLst/>
          </a:prstGeom>
        </p:spPr>
        <p:txBody>
          <a:bodyPr wrap="square">
            <a:spAutoFit/>
          </a:bodyPr>
          <a:lstStyle/>
          <a:p>
            <a:pPr>
              <a:lnSpc>
                <a:spcPct val="200000"/>
              </a:lnSpc>
            </a:pPr>
            <a:r>
              <a:rPr lang="zh-CN" altLang="en-US" sz="2400" b="1" dirty="0" smtClean="0"/>
              <a:t>（</a:t>
            </a:r>
            <a:r>
              <a:rPr lang="zh-CN" altLang="en-US" sz="2400" b="1" dirty="0"/>
              <a:t>三）高层加总方法和权重数据的选择问题</a:t>
            </a:r>
            <a:endParaRPr lang="en-US" altLang="zh-CN" sz="2400" b="1" dirty="0" smtClean="0"/>
          </a:p>
          <a:p>
            <a:pPr>
              <a:lnSpc>
                <a:spcPct val="150000"/>
              </a:lnSpc>
            </a:pP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．高层加总权重的选择问题</a:t>
            </a:r>
            <a:endParaRPr lang="en-US" altLang="zh-CN" sz="2400" dirty="0" smtClean="0"/>
          </a:p>
          <a:p>
            <a:pPr marL="457200" indent="-457200">
              <a:lnSpc>
                <a:spcPct val="200000"/>
              </a:lnSpc>
              <a:buAutoNum type="arabicDbPeriod"/>
            </a:pPr>
            <a:endParaRPr lang="zh-CN" altLang="en-US" sz="2400" dirty="0"/>
          </a:p>
          <a:p>
            <a:pPr>
              <a:lnSpc>
                <a:spcPct val="200000"/>
              </a:lnSpc>
            </a:pPr>
            <a:endParaRPr lang="zh-CN" altLang="en-US" sz="2400" dirty="0"/>
          </a:p>
        </p:txBody>
      </p:sp>
      <p:sp>
        <p:nvSpPr>
          <p:cNvPr id="18" name="矩形 17">
            <a:extLst>
              <a:ext uri="{FF2B5EF4-FFF2-40B4-BE49-F238E27FC236}">
                <a16:creationId xmlns:a16="http://schemas.microsoft.com/office/drawing/2014/main" xmlns="" id="{BEE49575-DDC8-469A-82A3-4D5B6639AC34}"/>
              </a:ext>
            </a:extLst>
          </p:cNvPr>
          <p:cNvSpPr/>
          <p:nvPr/>
        </p:nvSpPr>
        <p:spPr>
          <a:xfrm>
            <a:off x="1019716" y="1821910"/>
            <a:ext cx="5343833" cy="724899"/>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3">
            <a:extLst>
              <a:ext uri="{FF2B5EF4-FFF2-40B4-BE49-F238E27FC236}">
                <a16:creationId xmlns:a16="http://schemas.microsoft.com/office/drawing/2014/main" xmlns="" id="{0B48BAD7-F99D-D24A-AE01-69C297AD6A47}"/>
              </a:ext>
            </a:extLst>
          </p:cNvPr>
          <p:cNvSpPr/>
          <p:nvPr/>
        </p:nvSpPr>
        <p:spPr>
          <a:xfrm>
            <a:off x="1497600" y="2692391"/>
            <a:ext cx="5568218"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（１） 服从于价格指数的性质和使用目的</a:t>
            </a:r>
          </a:p>
        </p:txBody>
      </p:sp>
      <p:sp>
        <p:nvSpPr>
          <p:cNvPr id="21" name="圆角矩形 14">
            <a:extLst>
              <a:ext uri="{FF2B5EF4-FFF2-40B4-BE49-F238E27FC236}">
                <a16:creationId xmlns:a16="http://schemas.microsoft.com/office/drawing/2014/main" xmlns="" id="{B3E82599-F9D2-824D-AC3F-C682B85320AB}"/>
              </a:ext>
            </a:extLst>
          </p:cNvPr>
          <p:cNvSpPr/>
          <p:nvPr/>
        </p:nvSpPr>
        <p:spPr>
          <a:xfrm>
            <a:off x="1476922" y="3675626"/>
            <a:ext cx="5588896" cy="854809"/>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（２）权重的时期选择应尽可能地具有实际经济意义</a:t>
            </a:r>
          </a:p>
        </p:txBody>
      </p:sp>
      <p:sp>
        <p:nvSpPr>
          <p:cNvPr id="22" name="圆角矩形 15">
            <a:extLst>
              <a:ext uri="{FF2B5EF4-FFF2-40B4-BE49-F238E27FC236}">
                <a16:creationId xmlns:a16="http://schemas.microsoft.com/office/drawing/2014/main" xmlns="" id="{90B65116-54DC-5D4D-8D20-6CABC8115267}"/>
              </a:ext>
            </a:extLst>
          </p:cNvPr>
          <p:cNvSpPr/>
          <p:nvPr/>
        </p:nvSpPr>
        <p:spPr>
          <a:xfrm>
            <a:off x="1463067" y="4732675"/>
            <a:ext cx="5602751"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200" b="1" dirty="0">
                <a:solidFill>
                  <a:schemeClr val="bg1"/>
                </a:solidFill>
                <a:latin typeface="微软雅黑" panose="020B0503020204020204" pitchFamily="34" charset="-122"/>
                <a:ea typeface="微软雅黑" panose="020B0503020204020204" pitchFamily="34" charset="-122"/>
              </a:rPr>
              <a:t>  （３）权重数据应该客观可得，且准确可靠</a:t>
            </a:r>
          </a:p>
        </p:txBody>
      </p:sp>
      <p:pic>
        <p:nvPicPr>
          <p:cNvPr id="23" name="图片 22">
            <a:extLst>
              <a:ext uri="{FF2B5EF4-FFF2-40B4-BE49-F238E27FC236}">
                <a16:creationId xmlns:a16="http://schemas.microsoft.com/office/drawing/2014/main" xmlns="" id="{706CA55D-B9A9-44FE-88CF-CFC72EDB91AF}"/>
              </a:ext>
            </a:extLst>
          </p:cNvPr>
          <p:cNvPicPr>
            <a:picLocks noChangeAspect="1"/>
          </p:cNvPicPr>
          <p:nvPr/>
        </p:nvPicPr>
        <p:blipFill rotWithShape="1">
          <a:blip r:embed="rId2">
            <a:extLst>
              <a:ext uri="{28A0092B-C50C-407E-A947-70E740481C1C}">
                <a14:useLocalDpi xmlns:a14="http://schemas.microsoft.com/office/drawing/2010/main" val="0"/>
              </a:ext>
            </a:extLst>
          </a:blip>
          <a:srcRect b="17228"/>
          <a:stretch/>
        </p:blipFill>
        <p:spPr>
          <a:xfrm>
            <a:off x="7065815" y="2289578"/>
            <a:ext cx="5140038" cy="4212879"/>
          </a:xfrm>
          <a:prstGeom prst="rect">
            <a:avLst/>
          </a:prstGeom>
        </p:spPr>
      </p:pic>
      <p:sp>
        <p:nvSpPr>
          <p:cNvPr id="24" name="矩形 23">
            <a:extLst>
              <a:ext uri="{FF2B5EF4-FFF2-40B4-BE49-F238E27FC236}">
                <a16:creationId xmlns:a16="http://schemas.microsoft.com/office/drawing/2014/main" xmlns="" id="{93F5E93A-A4FF-6943-8274-4D0931C4C8E7}"/>
              </a:ext>
            </a:extLst>
          </p:cNvPr>
          <p:cNvSpPr/>
          <p:nvPr/>
        </p:nvSpPr>
        <p:spPr>
          <a:xfrm>
            <a:off x="7621070" y="3011061"/>
            <a:ext cx="4084947" cy="1200329"/>
          </a:xfrm>
          <a:prstGeom prst="rect">
            <a:avLst/>
          </a:prstGeom>
        </p:spPr>
        <p:txBody>
          <a:bodyPr wrap="square">
            <a:spAutoFit/>
          </a:bodyPr>
          <a:lstStyle/>
          <a:p>
            <a:pPr algn="just">
              <a:lnSpc>
                <a:spcPct val="120000"/>
              </a:lnSpc>
            </a:pPr>
            <a:r>
              <a:rPr lang="zh-CN" altLang="en-US" sz="2000" b="1" dirty="0">
                <a:solidFill>
                  <a:schemeClr val="bg1"/>
                </a:solidFill>
                <a:effectLst>
                  <a:outerShdw blurRad="38100" dist="38100" dir="2700000" algn="tl">
                    <a:srgbClr val="000000">
                      <a:alpha val="43137"/>
                    </a:srgbClr>
                  </a:outerShdw>
                </a:effectLst>
              </a:rPr>
              <a:t>拓展阅读：</a:t>
            </a:r>
            <a:endParaRPr lang="en-US" altLang="zh-CN" sz="2000" b="1" dirty="0">
              <a:solidFill>
                <a:schemeClr val="bg1"/>
              </a:solidFill>
              <a:effectLst>
                <a:outerShdw blurRad="38100" dist="38100" dir="2700000" algn="tl">
                  <a:srgbClr val="000000">
                    <a:alpha val="43137"/>
                  </a:srgbClr>
                </a:outerShdw>
              </a:effectLst>
            </a:endParaRPr>
          </a:p>
          <a:p>
            <a:pPr algn="just">
              <a:lnSpc>
                <a:spcPct val="120000"/>
              </a:lnSpc>
            </a:pPr>
            <a:r>
              <a:rPr lang="zh-CN" altLang="en-US" sz="2000" b="1" u="sng" dirty="0" smtClean="0">
                <a:solidFill>
                  <a:schemeClr val="bg1"/>
                </a:solidFill>
                <a:effectLst>
                  <a:outerShdw blurRad="38100" dist="38100" dir="2700000" algn="tl">
                    <a:srgbClr val="000000">
                      <a:alpha val="43137"/>
                    </a:srgbClr>
                  </a:outerShdw>
                </a:effectLst>
              </a:rPr>
              <a:t>专栏</a:t>
            </a:r>
            <a:r>
              <a:rPr lang="en-US" altLang="zh-CN" sz="2000" b="1" u="sng" dirty="0" smtClean="0">
                <a:solidFill>
                  <a:schemeClr val="bg1"/>
                </a:solidFill>
                <a:effectLst>
                  <a:outerShdw blurRad="38100" dist="38100" dir="2700000" algn="tl">
                    <a:srgbClr val="000000">
                      <a:alpha val="43137"/>
                    </a:srgbClr>
                  </a:outerShdw>
                </a:effectLst>
              </a:rPr>
              <a:t>5-2 </a:t>
            </a:r>
            <a:r>
              <a:rPr lang="zh-CN" altLang="en-US" sz="2000" b="1" u="sng" dirty="0" smtClean="0">
                <a:solidFill>
                  <a:schemeClr val="bg1"/>
                </a:solidFill>
                <a:effectLst>
                  <a:outerShdw blurRad="38100" dist="38100" dir="2700000" algn="tl">
                    <a:srgbClr val="000000">
                      <a:alpha val="43137"/>
                    </a:srgbClr>
                  </a:outerShdw>
                </a:effectLst>
              </a:rPr>
              <a:t>世界</a:t>
            </a:r>
            <a:r>
              <a:rPr lang="zh-CN" altLang="en-US" sz="2000" b="1" u="sng" dirty="0">
                <a:solidFill>
                  <a:schemeClr val="bg1"/>
                </a:solidFill>
                <a:effectLst>
                  <a:outerShdw blurRad="38100" dist="38100" dir="2700000" algn="tl">
                    <a:srgbClr val="000000">
                      <a:alpha val="43137"/>
                    </a:srgbClr>
                  </a:outerShdw>
                </a:effectLst>
              </a:rPr>
              <a:t>主要国家ＣＰＩ 权重的确定方法与调整频率</a:t>
            </a:r>
            <a:endParaRPr lang="en-US" altLang="zh-CN" sz="2000" b="1" u="sng"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52715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6444</TotalTime>
  <Words>3735</Words>
  <Application>Microsoft Office PowerPoint</Application>
  <PresentationFormat>宽屏</PresentationFormat>
  <Paragraphs>514</Paragraphs>
  <Slides>52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52</vt:i4>
      </vt:variant>
    </vt:vector>
  </HeadingPairs>
  <TitlesOfParts>
    <vt:vector size="62" baseType="lpstr">
      <vt:lpstr>Arial</vt:lpstr>
      <vt:lpstr>等线</vt:lpstr>
      <vt:lpstr>宋体</vt:lpstr>
      <vt:lpstr>Britannic Bold</vt:lpstr>
      <vt:lpstr>Malgun Gothic</vt:lpstr>
      <vt:lpstr>微软雅黑</vt:lpstr>
      <vt:lpstr>Arial Unicode MS</vt:lpstr>
      <vt:lpstr>KaiTi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帆</dc:creator>
  <cp:lastModifiedBy>User</cp:lastModifiedBy>
  <cp:revision>599</cp:revision>
  <dcterms:created xsi:type="dcterms:W3CDTF">2018-06-15T01:52:09Z</dcterms:created>
  <dcterms:modified xsi:type="dcterms:W3CDTF">2018-10-20T20:59:41Z</dcterms:modified>
</cp:coreProperties>
</file>